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20" Type="http://schemas.openxmlformats.org/officeDocument/2006/relationships/slide" Target="slides/slide15.xml"/><Relationship Id="rId42" Type="http://schemas.openxmlformats.org/officeDocument/2006/relationships/slide" Target="slides/slide37.xml"/><Relationship Id="rId41" Type="http://schemas.openxmlformats.org/officeDocument/2006/relationships/slide" Target="slides/slide36.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slide" Target="slides/slide34.xml"/><Relationship Id="rId16" Type="http://schemas.openxmlformats.org/officeDocument/2006/relationships/slide" Target="slides/slide11.xml"/><Relationship Id="rId38" Type="http://schemas.openxmlformats.org/officeDocument/2006/relationships/slide" Target="slides/slide33.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Google Shape;51;g87a98de005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87a98de005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 name="Shape 107"/>
        <p:cNvGrpSpPr/>
        <p:nvPr/>
      </p:nvGrpSpPr>
      <p:grpSpPr>
        <a:xfrm>
          <a:off x="0" y="0"/>
          <a:ext cx="0" cy="0"/>
          <a:chOff x="0" y="0"/>
          <a:chExt cx="0" cy="0"/>
        </a:xfrm>
      </p:grpSpPr>
      <p:sp>
        <p:nvSpPr>
          <p:cNvPr id="108" name="Google Shape;108;g87a98de005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87a98de005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 name="Shape 116"/>
        <p:cNvGrpSpPr/>
        <p:nvPr/>
      </p:nvGrpSpPr>
      <p:grpSpPr>
        <a:xfrm>
          <a:off x="0" y="0"/>
          <a:ext cx="0" cy="0"/>
          <a:chOff x="0" y="0"/>
          <a:chExt cx="0" cy="0"/>
        </a:xfrm>
      </p:grpSpPr>
      <p:sp>
        <p:nvSpPr>
          <p:cNvPr id="117" name="Google Shape;117;g87a98de005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87a98de005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3" name="Shape 123"/>
        <p:cNvGrpSpPr/>
        <p:nvPr/>
      </p:nvGrpSpPr>
      <p:grpSpPr>
        <a:xfrm>
          <a:off x="0" y="0"/>
          <a:ext cx="0" cy="0"/>
          <a:chOff x="0" y="0"/>
          <a:chExt cx="0" cy="0"/>
        </a:xfrm>
      </p:grpSpPr>
      <p:sp>
        <p:nvSpPr>
          <p:cNvPr id="124" name="Google Shape;124;g87a98de005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87a98de005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 name="Shape 130"/>
        <p:cNvGrpSpPr/>
        <p:nvPr/>
      </p:nvGrpSpPr>
      <p:grpSpPr>
        <a:xfrm>
          <a:off x="0" y="0"/>
          <a:ext cx="0" cy="0"/>
          <a:chOff x="0" y="0"/>
          <a:chExt cx="0" cy="0"/>
        </a:xfrm>
      </p:grpSpPr>
      <p:sp>
        <p:nvSpPr>
          <p:cNvPr id="131" name="Google Shape;131;g8091212d98_4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8091212d98_4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8" name="Shape 138"/>
        <p:cNvGrpSpPr/>
        <p:nvPr/>
      </p:nvGrpSpPr>
      <p:grpSpPr>
        <a:xfrm>
          <a:off x="0" y="0"/>
          <a:ext cx="0" cy="0"/>
          <a:chOff x="0" y="0"/>
          <a:chExt cx="0" cy="0"/>
        </a:xfrm>
      </p:grpSpPr>
      <p:sp>
        <p:nvSpPr>
          <p:cNvPr id="139" name="Google Shape;139;g8091212d98_4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8091212d98_4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 name="Shape 146"/>
        <p:cNvGrpSpPr/>
        <p:nvPr/>
      </p:nvGrpSpPr>
      <p:grpSpPr>
        <a:xfrm>
          <a:off x="0" y="0"/>
          <a:ext cx="0" cy="0"/>
          <a:chOff x="0" y="0"/>
          <a:chExt cx="0" cy="0"/>
        </a:xfrm>
      </p:grpSpPr>
      <p:sp>
        <p:nvSpPr>
          <p:cNvPr id="147" name="Google Shape;147;g8091212d98_4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8091212d98_4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4" name="Shape 154"/>
        <p:cNvGrpSpPr/>
        <p:nvPr/>
      </p:nvGrpSpPr>
      <p:grpSpPr>
        <a:xfrm>
          <a:off x="0" y="0"/>
          <a:ext cx="0" cy="0"/>
          <a:chOff x="0" y="0"/>
          <a:chExt cx="0" cy="0"/>
        </a:xfrm>
      </p:grpSpPr>
      <p:sp>
        <p:nvSpPr>
          <p:cNvPr id="155" name="Google Shape;155;g8091212d98_4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8091212d98_4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2" name="Shape 162"/>
        <p:cNvGrpSpPr/>
        <p:nvPr/>
      </p:nvGrpSpPr>
      <p:grpSpPr>
        <a:xfrm>
          <a:off x="0" y="0"/>
          <a:ext cx="0" cy="0"/>
          <a:chOff x="0" y="0"/>
          <a:chExt cx="0" cy="0"/>
        </a:xfrm>
      </p:grpSpPr>
      <p:sp>
        <p:nvSpPr>
          <p:cNvPr id="163" name="Google Shape;163;g8091212d98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8091212d98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0" name="Shape 170"/>
        <p:cNvGrpSpPr/>
        <p:nvPr/>
      </p:nvGrpSpPr>
      <p:grpSpPr>
        <a:xfrm>
          <a:off x="0" y="0"/>
          <a:ext cx="0" cy="0"/>
          <a:chOff x="0" y="0"/>
          <a:chExt cx="0" cy="0"/>
        </a:xfrm>
      </p:grpSpPr>
      <p:sp>
        <p:nvSpPr>
          <p:cNvPr id="171" name="Google Shape;171;g8091212d98_1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8091212d98_1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7" name="Shape 177"/>
        <p:cNvGrpSpPr/>
        <p:nvPr/>
      </p:nvGrpSpPr>
      <p:grpSpPr>
        <a:xfrm>
          <a:off x="0" y="0"/>
          <a:ext cx="0" cy="0"/>
          <a:chOff x="0" y="0"/>
          <a:chExt cx="0" cy="0"/>
        </a:xfrm>
      </p:grpSpPr>
      <p:sp>
        <p:nvSpPr>
          <p:cNvPr id="178" name="Google Shape;178;g8091212d98_2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8091212d98_2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bisa aja kaya gitu tapi terllau banyak if else nanti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 name="Shape 58"/>
        <p:cNvGrpSpPr/>
        <p:nvPr/>
      </p:nvGrpSpPr>
      <p:grpSpPr>
        <a:xfrm>
          <a:off x="0" y="0"/>
          <a:ext cx="0" cy="0"/>
          <a:chOff x="0" y="0"/>
          <a:chExt cx="0" cy="0"/>
        </a:xfrm>
      </p:grpSpPr>
      <p:sp>
        <p:nvSpPr>
          <p:cNvPr id="59" name="Google Shape;59;g8091212d98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g8091212d98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5" name="Shape 185"/>
        <p:cNvGrpSpPr/>
        <p:nvPr/>
      </p:nvGrpSpPr>
      <p:grpSpPr>
        <a:xfrm>
          <a:off x="0" y="0"/>
          <a:ext cx="0" cy="0"/>
          <a:chOff x="0" y="0"/>
          <a:chExt cx="0" cy="0"/>
        </a:xfrm>
      </p:grpSpPr>
      <p:sp>
        <p:nvSpPr>
          <p:cNvPr id="186" name="Google Shape;186;g8091212d98_4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8091212d98_4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3" name="Shape 193"/>
        <p:cNvGrpSpPr/>
        <p:nvPr/>
      </p:nvGrpSpPr>
      <p:grpSpPr>
        <a:xfrm>
          <a:off x="0" y="0"/>
          <a:ext cx="0" cy="0"/>
          <a:chOff x="0" y="0"/>
          <a:chExt cx="0" cy="0"/>
        </a:xfrm>
      </p:grpSpPr>
      <p:sp>
        <p:nvSpPr>
          <p:cNvPr id="194" name="Google Shape;194;g8091212d98_4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8091212d98_4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1" name="Shape 201"/>
        <p:cNvGrpSpPr/>
        <p:nvPr/>
      </p:nvGrpSpPr>
      <p:grpSpPr>
        <a:xfrm>
          <a:off x="0" y="0"/>
          <a:ext cx="0" cy="0"/>
          <a:chOff x="0" y="0"/>
          <a:chExt cx="0" cy="0"/>
        </a:xfrm>
      </p:grpSpPr>
      <p:sp>
        <p:nvSpPr>
          <p:cNvPr id="202" name="Google Shape;202;g8091212d98_4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8091212d98_4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9" name="Shape 209"/>
        <p:cNvGrpSpPr/>
        <p:nvPr/>
      </p:nvGrpSpPr>
      <p:grpSpPr>
        <a:xfrm>
          <a:off x="0" y="0"/>
          <a:ext cx="0" cy="0"/>
          <a:chOff x="0" y="0"/>
          <a:chExt cx="0" cy="0"/>
        </a:xfrm>
      </p:grpSpPr>
      <p:sp>
        <p:nvSpPr>
          <p:cNvPr id="210" name="Google Shape;210;g8091212d98_1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8091212d98_1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6" name="Shape 216"/>
        <p:cNvGrpSpPr/>
        <p:nvPr/>
      </p:nvGrpSpPr>
      <p:grpSpPr>
        <a:xfrm>
          <a:off x="0" y="0"/>
          <a:ext cx="0" cy="0"/>
          <a:chOff x="0" y="0"/>
          <a:chExt cx="0" cy="0"/>
        </a:xfrm>
      </p:grpSpPr>
      <p:sp>
        <p:nvSpPr>
          <p:cNvPr id="217" name="Google Shape;217;g8091212d98_4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8091212d98_4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4" name="Shape 224"/>
        <p:cNvGrpSpPr/>
        <p:nvPr/>
      </p:nvGrpSpPr>
      <p:grpSpPr>
        <a:xfrm>
          <a:off x="0" y="0"/>
          <a:ext cx="0" cy="0"/>
          <a:chOff x="0" y="0"/>
          <a:chExt cx="0" cy="0"/>
        </a:xfrm>
      </p:grpSpPr>
      <p:sp>
        <p:nvSpPr>
          <p:cNvPr id="225" name="Google Shape;225;g8091212d98_1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8091212d98_1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id"/>
              <a:t>Precondition bisa di achieve dengan pengecekan nilai di awal dengan comparasi</a:t>
            </a:r>
            <a:endParaRPr/>
          </a:p>
          <a:p>
            <a:pPr indent="-298450" lvl="0" marL="457200" rtl="0" algn="l">
              <a:spcBef>
                <a:spcPts val="0"/>
              </a:spcBef>
              <a:spcAft>
                <a:spcPts val="0"/>
              </a:spcAft>
              <a:buSzPts val="1100"/>
              <a:buChar char="-"/>
            </a:pPr>
            <a:r>
              <a:rPr lang="id"/>
              <a:t>Postcondition bisa di achieve dengan melalui assert sebuah test</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1" name="Shape 231"/>
        <p:cNvGrpSpPr/>
        <p:nvPr/>
      </p:nvGrpSpPr>
      <p:grpSpPr>
        <a:xfrm>
          <a:off x="0" y="0"/>
          <a:ext cx="0" cy="0"/>
          <a:chOff x="0" y="0"/>
          <a:chExt cx="0" cy="0"/>
        </a:xfrm>
      </p:grpSpPr>
      <p:sp>
        <p:nvSpPr>
          <p:cNvPr id="232" name="Google Shape;232;g8091212d98_2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8091212d98_2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id"/>
              <a:t>Precondition bisa di achieve dengan pengecekan nilai di awal dengan comparasi</a:t>
            </a:r>
            <a:endParaRPr/>
          </a:p>
          <a:p>
            <a:pPr indent="-298450" lvl="0" marL="457200" rtl="0" algn="l">
              <a:spcBef>
                <a:spcPts val="0"/>
              </a:spcBef>
              <a:spcAft>
                <a:spcPts val="0"/>
              </a:spcAft>
              <a:buSzPts val="1100"/>
              <a:buChar char="-"/>
            </a:pPr>
            <a:r>
              <a:rPr lang="id"/>
              <a:t>Postcondition bisa di achieve dengan melalui assert sebuah test</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8" name="Shape 238"/>
        <p:cNvGrpSpPr/>
        <p:nvPr/>
      </p:nvGrpSpPr>
      <p:grpSpPr>
        <a:xfrm>
          <a:off x="0" y="0"/>
          <a:ext cx="0" cy="0"/>
          <a:chOff x="0" y="0"/>
          <a:chExt cx="0" cy="0"/>
        </a:xfrm>
      </p:grpSpPr>
      <p:sp>
        <p:nvSpPr>
          <p:cNvPr id="239" name="Google Shape;239;g8091212d98_1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8091212d98_1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5" name="Shape 245"/>
        <p:cNvGrpSpPr/>
        <p:nvPr/>
      </p:nvGrpSpPr>
      <p:grpSpPr>
        <a:xfrm>
          <a:off x="0" y="0"/>
          <a:ext cx="0" cy="0"/>
          <a:chOff x="0" y="0"/>
          <a:chExt cx="0" cy="0"/>
        </a:xfrm>
      </p:grpSpPr>
      <p:sp>
        <p:nvSpPr>
          <p:cNvPr id="246" name="Google Shape;246;g8091212d98_1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8091212d98_1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Client tidak boleh dipaksa untuk implementasi method yang tidak di butuhkan</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2" name="Shape 252"/>
        <p:cNvGrpSpPr/>
        <p:nvPr/>
      </p:nvGrpSpPr>
      <p:grpSpPr>
        <a:xfrm>
          <a:off x="0" y="0"/>
          <a:ext cx="0" cy="0"/>
          <a:chOff x="0" y="0"/>
          <a:chExt cx="0" cy="0"/>
        </a:xfrm>
      </p:grpSpPr>
      <p:sp>
        <p:nvSpPr>
          <p:cNvPr id="253" name="Google Shape;253;g8091212d98_1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8091212d98_1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 name="Shape 64"/>
        <p:cNvGrpSpPr/>
        <p:nvPr/>
      </p:nvGrpSpPr>
      <p:grpSpPr>
        <a:xfrm>
          <a:off x="0" y="0"/>
          <a:ext cx="0" cy="0"/>
          <a:chOff x="0" y="0"/>
          <a:chExt cx="0" cy="0"/>
        </a:xfrm>
      </p:grpSpPr>
      <p:sp>
        <p:nvSpPr>
          <p:cNvPr id="65" name="Google Shape;65;g87a98de005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87a98de005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9" name="Shape 259"/>
        <p:cNvGrpSpPr/>
        <p:nvPr/>
      </p:nvGrpSpPr>
      <p:grpSpPr>
        <a:xfrm>
          <a:off x="0" y="0"/>
          <a:ext cx="0" cy="0"/>
          <a:chOff x="0" y="0"/>
          <a:chExt cx="0" cy="0"/>
        </a:xfrm>
      </p:grpSpPr>
      <p:sp>
        <p:nvSpPr>
          <p:cNvPr id="260" name="Google Shape;260;g8091212d98_1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8091212d98_1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6" name="Shape 266"/>
        <p:cNvGrpSpPr/>
        <p:nvPr/>
      </p:nvGrpSpPr>
      <p:grpSpPr>
        <a:xfrm>
          <a:off x="0" y="0"/>
          <a:ext cx="0" cy="0"/>
          <a:chOff x="0" y="0"/>
          <a:chExt cx="0" cy="0"/>
        </a:xfrm>
      </p:grpSpPr>
      <p:sp>
        <p:nvSpPr>
          <p:cNvPr id="267" name="Google Shape;267;g8091212d98_4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8091212d98_4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4" name="Shape 274"/>
        <p:cNvGrpSpPr/>
        <p:nvPr/>
      </p:nvGrpSpPr>
      <p:grpSpPr>
        <a:xfrm>
          <a:off x="0" y="0"/>
          <a:ext cx="0" cy="0"/>
          <a:chOff x="0" y="0"/>
          <a:chExt cx="0" cy="0"/>
        </a:xfrm>
      </p:grpSpPr>
      <p:sp>
        <p:nvSpPr>
          <p:cNvPr id="275" name="Google Shape;275;g8091212d98_1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8091212d98_1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1" name="Shape 281"/>
        <p:cNvGrpSpPr/>
        <p:nvPr/>
      </p:nvGrpSpPr>
      <p:grpSpPr>
        <a:xfrm>
          <a:off x="0" y="0"/>
          <a:ext cx="0" cy="0"/>
          <a:chOff x="0" y="0"/>
          <a:chExt cx="0" cy="0"/>
        </a:xfrm>
      </p:grpSpPr>
      <p:sp>
        <p:nvSpPr>
          <p:cNvPr id="282" name="Google Shape;282;g8091212d98_1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8091212d98_1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8" name="Shape 288"/>
        <p:cNvGrpSpPr/>
        <p:nvPr/>
      </p:nvGrpSpPr>
      <p:grpSpPr>
        <a:xfrm>
          <a:off x="0" y="0"/>
          <a:ext cx="0" cy="0"/>
          <a:chOff x="0" y="0"/>
          <a:chExt cx="0" cy="0"/>
        </a:xfrm>
      </p:grpSpPr>
      <p:sp>
        <p:nvSpPr>
          <p:cNvPr id="289" name="Google Shape;289;g8091212d98_1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8091212d98_1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7" name="Shape 297"/>
        <p:cNvGrpSpPr/>
        <p:nvPr/>
      </p:nvGrpSpPr>
      <p:grpSpPr>
        <a:xfrm>
          <a:off x="0" y="0"/>
          <a:ext cx="0" cy="0"/>
          <a:chOff x="0" y="0"/>
          <a:chExt cx="0" cy="0"/>
        </a:xfrm>
      </p:grpSpPr>
      <p:sp>
        <p:nvSpPr>
          <p:cNvPr id="298" name="Google Shape;298;g8091212d98_1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8091212d98_1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4" name="Shape 304"/>
        <p:cNvGrpSpPr/>
        <p:nvPr/>
      </p:nvGrpSpPr>
      <p:grpSpPr>
        <a:xfrm>
          <a:off x="0" y="0"/>
          <a:ext cx="0" cy="0"/>
          <a:chOff x="0" y="0"/>
          <a:chExt cx="0" cy="0"/>
        </a:xfrm>
      </p:grpSpPr>
      <p:sp>
        <p:nvSpPr>
          <p:cNvPr id="305" name="Google Shape;305;g8091212d98_1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8091212d98_1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1" name="Shape 311"/>
        <p:cNvGrpSpPr/>
        <p:nvPr/>
      </p:nvGrpSpPr>
      <p:grpSpPr>
        <a:xfrm>
          <a:off x="0" y="0"/>
          <a:ext cx="0" cy="0"/>
          <a:chOff x="0" y="0"/>
          <a:chExt cx="0" cy="0"/>
        </a:xfrm>
      </p:grpSpPr>
      <p:sp>
        <p:nvSpPr>
          <p:cNvPr id="312" name="Google Shape;312;g8091212d98_1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8091212d98_1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This talk inspired by Sendy Metz</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 name="Shape 69"/>
        <p:cNvGrpSpPr/>
        <p:nvPr/>
      </p:nvGrpSpPr>
      <p:grpSpPr>
        <a:xfrm>
          <a:off x="0" y="0"/>
          <a:ext cx="0" cy="0"/>
          <a:chOff x="0" y="0"/>
          <a:chExt cx="0" cy="0"/>
        </a:xfrm>
      </p:grpSpPr>
      <p:sp>
        <p:nvSpPr>
          <p:cNvPr id="70" name="Google Shape;70;g87a98de005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87a98de005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 name="Shape 74"/>
        <p:cNvGrpSpPr/>
        <p:nvPr/>
      </p:nvGrpSpPr>
      <p:grpSpPr>
        <a:xfrm>
          <a:off x="0" y="0"/>
          <a:ext cx="0" cy="0"/>
          <a:chOff x="0" y="0"/>
          <a:chExt cx="0" cy="0"/>
        </a:xfrm>
      </p:grpSpPr>
      <p:sp>
        <p:nvSpPr>
          <p:cNvPr id="75" name="Google Shape;75;g87a98de005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87a98de005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id"/>
              <a:t>Jelasin kalau ganti disini itu banyak perlu diganti ganti satu bisa bikin yang lain ganti juga gitu</a:t>
            </a:r>
            <a:endParaRPr/>
          </a:p>
          <a:p>
            <a:pPr indent="-298450" lvl="0" marL="457200" rtl="0" algn="l">
              <a:spcBef>
                <a:spcPts val="0"/>
              </a:spcBef>
              <a:spcAft>
                <a:spcPts val="0"/>
              </a:spcAft>
              <a:buSzPts val="1100"/>
              <a:buChar char="-"/>
            </a:pPr>
            <a:r>
              <a:rPr lang="id"/>
              <a:t>Kode yg modular bukan berarti memiliki design yang bagus</a:t>
            </a:r>
            <a:endParaRPr/>
          </a:p>
          <a:p>
            <a:pPr indent="-298450" lvl="0" marL="457200" rtl="0" algn="l">
              <a:spcBef>
                <a:spcPts val="0"/>
              </a:spcBef>
              <a:spcAft>
                <a:spcPts val="0"/>
              </a:spcAft>
              <a:buSzPts val="1100"/>
              <a:buChar char="-"/>
            </a:pPr>
            <a:r>
              <a:rPr lang="id"/>
              <a:t>Design principle itu tentang bagaimana manage dependencies</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 name="Shape 79"/>
        <p:cNvGrpSpPr/>
        <p:nvPr/>
      </p:nvGrpSpPr>
      <p:grpSpPr>
        <a:xfrm>
          <a:off x="0" y="0"/>
          <a:ext cx="0" cy="0"/>
          <a:chOff x="0" y="0"/>
          <a:chExt cx="0" cy="0"/>
        </a:xfrm>
      </p:grpSpPr>
      <p:sp>
        <p:nvSpPr>
          <p:cNvPr id="80" name="Google Shape;80;g87a98de005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87a98de005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ditambahin contoh</a:t>
            </a:r>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 name="Shape 86"/>
        <p:cNvGrpSpPr/>
        <p:nvPr/>
      </p:nvGrpSpPr>
      <p:grpSpPr>
        <a:xfrm>
          <a:off x="0" y="0"/>
          <a:ext cx="0" cy="0"/>
          <a:chOff x="0" y="0"/>
          <a:chExt cx="0" cy="0"/>
        </a:xfrm>
      </p:grpSpPr>
      <p:sp>
        <p:nvSpPr>
          <p:cNvPr id="87" name="Google Shape;87;g87a98de005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87a98de005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id"/>
              <a:t>jelasin contoh rigid, fragile, immobile, viscous</a:t>
            </a:r>
            <a:endParaRPr/>
          </a:p>
          <a:p>
            <a:pPr indent="-298450" lvl="0" marL="457200" rtl="0" algn="l">
              <a:spcBef>
                <a:spcPts val="0"/>
              </a:spcBef>
              <a:spcAft>
                <a:spcPts val="0"/>
              </a:spcAft>
              <a:buSzPts val="1100"/>
              <a:buChar char="-"/>
            </a:pPr>
            <a:r>
              <a:rPr lang="id"/>
              <a:t>contoh rigid: kode tidak di modularisasi ketika ngubah disitu bisa berdampak ke lain</a:t>
            </a:r>
            <a:endParaRPr/>
          </a:p>
          <a:p>
            <a:pPr indent="-298450" lvl="0" marL="457200" rtl="0" algn="l">
              <a:spcBef>
                <a:spcPts val="0"/>
              </a:spcBef>
              <a:spcAft>
                <a:spcPts val="0"/>
              </a:spcAft>
              <a:buSzPts val="1100"/>
              <a:buChar char="-"/>
            </a:pPr>
            <a:r>
              <a:rPr lang="id"/>
              <a:t>fragile: ngedit dikit functionality rusak</a:t>
            </a:r>
            <a:endParaRPr/>
          </a:p>
          <a:p>
            <a:pPr indent="-298450" lvl="0" marL="457200" rtl="0" algn="l">
              <a:spcBef>
                <a:spcPts val="0"/>
              </a:spcBef>
              <a:spcAft>
                <a:spcPts val="0"/>
              </a:spcAft>
              <a:buSzPts val="1100"/>
              <a:buChar char="-"/>
            </a:pPr>
            <a:r>
              <a:rPr lang="id"/>
              <a:t>immobile: tidak bisa dipakai</a:t>
            </a:r>
            <a:endParaRPr/>
          </a:p>
          <a:p>
            <a:pPr indent="-298450" lvl="0" marL="457200" rtl="0" algn="l">
              <a:spcBef>
                <a:spcPts val="0"/>
              </a:spcBef>
              <a:spcAft>
                <a:spcPts val="0"/>
              </a:spcAft>
              <a:buSzPts val="1100"/>
              <a:buChar char="-"/>
            </a:pPr>
            <a:r>
              <a:rPr lang="id"/>
              <a:t>viscous: sifat manusia</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 name="Shape 94"/>
        <p:cNvGrpSpPr/>
        <p:nvPr/>
      </p:nvGrpSpPr>
      <p:grpSpPr>
        <a:xfrm>
          <a:off x="0" y="0"/>
          <a:ext cx="0" cy="0"/>
          <a:chOff x="0" y="0"/>
          <a:chExt cx="0" cy="0"/>
        </a:xfrm>
      </p:grpSpPr>
      <p:sp>
        <p:nvSpPr>
          <p:cNvPr id="95" name="Google Shape;95;g87a98de005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87a98de005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 name="Shape 99"/>
        <p:cNvGrpSpPr/>
        <p:nvPr/>
      </p:nvGrpSpPr>
      <p:grpSpPr>
        <a:xfrm>
          <a:off x="0" y="0"/>
          <a:ext cx="0" cy="0"/>
          <a:chOff x="0" y="0"/>
          <a:chExt cx="0" cy="0"/>
        </a:xfrm>
      </p:grpSpPr>
      <p:sp>
        <p:nvSpPr>
          <p:cNvPr id="100" name="Google Shape;100;g8091212d98_4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8091212d98_4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dk1"/>
              </a:buClr>
              <a:buSzPts val="1800"/>
              <a:buChar char="●"/>
              <a:defRPr>
                <a:solidFill>
                  <a:schemeClr val="dk1"/>
                </a:solidFill>
              </a:defRPr>
            </a:lvl1pPr>
            <a:lvl2pPr indent="-317500" lvl="1" marL="914400">
              <a:spcBef>
                <a:spcPts val="1600"/>
              </a:spcBef>
              <a:spcAft>
                <a:spcPts val="0"/>
              </a:spcAft>
              <a:buClr>
                <a:schemeClr val="dk1"/>
              </a:buClr>
              <a:buSzPts val="1400"/>
              <a:buChar char="○"/>
              <a:defRPr>
                <a:solidFill>
                  <a:schemeClr val="dk1"/>
                </a:solidFill>
              </a:defRPr>
            </a:lvl2pPr>
            <a:lvl3pPr indent="-317500" lvl="2" marL="1371600">
              <a:spcBef>
                <a:spcPts val="1600"/>
              </a:spcBef>
              <a:spcAft>
                <a:spcPts val="0"/>
              </a:spcAft>
              <a:buClr>
                <a:schemeClr val="dk1"/>
              </a:buClr>
              <a:buSzPts val="1400"/>
              <a:buChar char="■"/>
              <a:defRPr>
                <a:solidFill>
                  <a:schemeClr val="dk1"/>
                </a:solidFill>
              </a:defRPr>
            </a:lvl3pPr>
            <a:lvl4pPr indent="-317500" lvl="3" marL="1828800">
              <a:spcBef>
                <a:spcPts val="1600"/>
              </a:spcBef>
              <a:spcAft>
                <a:spcPts val="0"/>
              </a:spcAft>
              <a:buClr>
                <a:schemeClr val="dk1"/>
              </a:buClr>
              <a:buSzPts val="1400"/>
              <a:buChar char="●"/>
              <a:defRPr>
                <a:solidFill>
                  <a:schemeClr val="dk1"/>
                </a:solidFill>
              </a:defRPr>
            </a:lvl4pPr>
            <a:lvl5pPr indent="-317500" lvl="4" marL="2286000">
              <a:spcBef>
                <a:spcPts val="1600"/>
              </a:spcBef>
              <a:spcAft>
                <a:spcPts val="0"/>
              </a:spcAft>
              <a:buClr>
                <a:schemeClr val="dk1"/>
              </a:buClr>
              <a:buSzPts val="1400"/>
              <a:buChar char="○"/>
              <a:defRPr>
                <a:solidFill>
                  <a:schemeClr val="dk1"/>
                </a:solidFill>
              </a:defRPr>
            </a:lvl5pPr>
            <a:lvl6pPr indent="-317500" lvl="5" marL="2743200">
              <a:spcBef>
                <a:spcPts val="1600"/>
              </a:spcBef>
              <a:spcAft>
                <a:spcPts val="0"/>
              </a:spcAft>
              <a:buClr>
                <a:schemeClr val="dk1"/>
              </a:buClr>
              <a:buSzPts val="1400"/>
              <a:buChar char="■"/>
              <a:defRPr>
                <a:solidFill>
                  <a:schemeClr val="dk1"/>
                </a:solidFill>
              </a:defRPr>
            </a:lvl6pPr>
            <a:lvl7pPr indent="-317500" lvl="6" marL="3200400">
              <a:spcBef>
                <a:spcPts val="1600"/>
              </a:spcBef>
              <a:spcAft>
                <a:spcPts val="0"/>
              </a:spcAft>
              <a:buClr>
                <a:schemeClr val="dk1"/>
              </a:buClr>
              <a:buSzPts val="1400"/>
              <a:buChar char="●"/>
              <a:defRPr>
                <a:solidFill>
                  <a:schemeClr val="dk1"/>
                </a:solidFill>
              </a:defRPr>
            </a:lvl7pPr>
            <a:lvl8pPr indent="-317500" lvl="7" marL="3657600">
              <a:spcBef>
                <a:spcPts val="1600"/>
              </a:spcBef>
              <a:spcAft>
                <a:spcPts val="0"/>
              </a:spcAft>
              <a:buClr>
                <a:schemeClr val="dk1"/>
              </a:buClr>
              <a:buSzPts val="1400"/>
              <a:buChar char="○"/>
              <a:defRPr>
                <a:solidFill>
                  <a:schemeClr val="dk1"/>
                </a:solidFill>
              </a:defRPr>
            </a:lvl8pPr>
            <a:lvl9pPr indent="-317500" lvl="8" marL="4114800">
              <a:spcBef>
                <a:spcPts val="1600"/>
              </a:spcBef>
              <a:spcAft>
                <a:spcPts val="1600"/>
              </a:spcAft>
              <a:buClr>
                <a:schemeClr val="dk1"/>
              </a:buClr>
              <a:buSzPts val="1400"/>
              <a:buChar char="■"/>
              <a:defRPr>
                <a:solidFill>
                  <a:schemeClr val="dk1"/>
                </a:solidFill>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dark-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lt2"/>
              </a:buClr>
              <a:buSzPts val="1800"/>
              <a:buChar char="●"/>
              <a:defRPr sz="1800">
                <a:solidFill>
                  <a:schemeClr val="lt2"/>
                </a:solidFill>
              </a:defRPr>
            </a:lvl1pPr>
            <a:lvl2pPr indent="-317500" lvl="1" marL="914400">
              <a:lnSpc>
                <a:spcPct val="115000"/>
              </a:lnSpc>
              <a:spcBef>
                <a:spcPts val="1600"/>
              </a:spcBef>
              <a:spcAft>
                <a:spcPts val="0"/>
              </a:spcAft>
              <a:buClr>
                <a:schemeClr val="lt2"/>
              </a:buClr>
              <a:buSzPts val="1400"/>
              <a:buChar char="○"/>
              <a:defRPr>
                <a:solidFill>
                  <a:schemeClr val="lt2"/>
                </a:solidFill>
              </a:defRPr>
            </a:lvl2pPr>
            <a:lvl3pPr indent="-317500" lvl="2" marL="1371600">
              <a:lnSpc>
                <a:spcPct val="115000"/>
              </a:lnSpc>
              <a:spcBef>
                <a:spcPts val="1600"/>
              </a:spcBef>
              <a:spcAft>
                <a:spcPts val="0"/>
              </a:spcAft>
              <a:buClr>
                <a:schemeClr val="lt2"/>
              </a:buClr>
              <a:buSzPts val="1400"/>
              <a:buChar char="■"/>
              <a:defRPr>
                <a:solidFill>
                  <a:schemeClr val="lt2"/>
                </a:solidFill>
              </a:defRPr>
            </a:lvl3pPr>
            <a:lvl4pPr indent="-317500" lvl="3" marL="1828800">
              <a:lnSpc>
                <a:spcPct val="115000"/>
              </a:lnSpc>
              <a:spcBef>
                <a:spcPts val="1600"/>
              </a:spcBef>
              <a:spcAft>
                <a:spcPts val="0"/>
              </a:spcAft>
              <a:buClr>
                <a:schemeClr val="lt2"/>
              </a:buClr>
              <a:buSzPts val="1400"/>
              <a:buChar char="●"/>
              <a:defRPr>
                <a:solidFill>
                  <a:schemeClr val="lt2"/>
                </a:solidFill>
              </a:defRPr>
            </a:lvl4pPr>
            <a:lvl5pPr indent="-317500" lvl="4" marL="2286000">
              <a:lnSpc>
                <a:spcPct val="115000"/>
              </a:lnSpc>
              <a:spcBef>
                <a:spcPts val="1600"/>
              </a:spcBef>
              <a:spcAft>
                <a:spcPts val="0"/>
              </a:spcAft>
              <a:buClr>
                <a:schemeClr val="lt2"/>
              </a:buClr>
              <a:buSzPts val="1400"/>
              <a:buChar char="○"/>
              <a:defRPr>
                <a:solidFill>
                  <a:schemeClr val="lt2"/>
                </a:solidFill>
              </a:defRPr>
            </a:lvl5pPr>
            <a:lvl6pPr indent="-317500" lvl="5" marL="2743200">
              <a:lnSpc>
                <a:spcPct val="115000"/>
              </a:lnSpc>
              <a:spcBef>
                <a:spcPts val="1600"/>
              </a:spcBef>
              <a:spcAft>
                <a:spcPts val="0"/>
              </a:spcAft>
              <a:buClr>
                <a:schemeClr val="lt2"/>
              </a:buClr>
              <a:buSzPts val="1400"/>
              <a:buChar char="■"/>
              <a:defRPr>
                <a:solidFill>
                  <a:schemeClr val="lt2"/>
                </a:solidFill>
              </a:defRPr>
            </a:lvl6pPr>
            <a:lvl7pPr indent="-317500" lvl="6" marL="3200400">
              <a:lnSpc>
                <a:spcPct val="115000"/>
              </a:lnSpc>
              <a:spcBef>
                <a:spcPts val="1600"/>
              </a:spcBef>
              <a:spcAft>
                <a:spcPts val="0"/>
              </a:spcAft>
              <a:buClr>
                <a:schemeClr val="lt2"/>
              </a:buClr>
              <a:buSzPts val="1400"/>
              <a:buChar char="●"/>
              <a:defRPr>
                <a:solidFill>
                  <a:schemeClr val="lt2"/>
                </a:solidFill>
              </a:defRPr>
            </a:lvl7pPr>
            <a:lvl8pPr indent="-317500" lvl="7" marL="3657600">
              <a:lnSpc>
                <a:spcPct val="115000"/>
              </a:lnSpc>
              <a:spcBef>
                <a:spcPts val="1600"/>
              </a:spcBef>
              <a:spcAft>
                <a:spcPts val="0"/>
              </a:spcAft>
              <a:buClr>
                <a:schemeClr val="lt2"/>
              </a:buClr>
              <a:buSzPts val="1400"/>
              <a:buChar char="○"/>
              <a:defRPr>
                <a:solidFill>
                  <a:schemeClr val="lt2"/>
                </a:solidFill>
              </a:defRPr>
            </a:lvl8pPr>
            <a:lvl9pPr indent="-317500" lvl="8" marL="4114800">
              <a:lnSpc>
                <a:spcPct val="115000"/>
              </a:lnSpc>
              <a:spcBef>
                <a:spcPts val="1600"/>
              </a:spcBef>
              <a:spcAft>
                <a:spcPts val="1600"/>
              </a:spcAft>
              <a:buClr>
                <a:schemeClr val="lt2"/>
              </a:buClr>
              <a:buSzPts val="1400"/>
              <a:buChar char="■"/>
              <a:defRPr>
                <a:solidFill>
                  <a:schemeClr val="lt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indent="0" lvl="0" marL="0" rtl="0" algn="r">
              <a:spcBef>
                <a:spcPts val="0"/>
              </a:spcBef>
              <a:spcAft>
                <a:spcPts val="0"/>
              </a:spcAft>
              <a:buNone/>
            </a:pPr>
            <a:fld id="{00000000-1234-1234-1234-123412341234}" type="slidenum">
              <a:rPr lang="id"/>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11.png"/><Relationship Id="rId4" Type="http://schemas.openxmlformats.org/officeDocument/2006/relationships/hyperlink" Target="https://sites.google.com/site/unclebobconsultingllc/one-thing-extract-till-you-drop"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1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1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1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1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7.png"/><Relationship Id="rId4" Type="http://schemas.openxmlformats.org/officeDocument/2006/relationships/image" Target="../media/image1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1C4587"/>
        </a:solidFill>
      </p:bgPr>
    </p:bg>
    <p:spTree>
      <p:nvGrpSpPr>
        <p:cNvPr id="53" name="Shape 53"/>
        <p:cNvGrpSpPr/>
        <p:nvPr/>
      </p:nvGrpSpPr>
      <p:grpSpPr>
        <a:xfrm>
          <a:off x="0" y="0"/>
          <a:ext cx="0" cy="0"/>
          <a:chOff x="0" y="0"/>
          <a:chExt cx="0" cy="0"/>
        </a:xfrm>
      </p:grpSpPr>
      <p:sp>
        <p:nvSpPr>
          <p:cNvPr id="54" name="Google Shape;54;p13"/>
          <p:cNvSpPr txBox="1"/>
          <p:nvPr>
            <p:ph type="ctrTitle"/>
          </p:nvPr>
        </p:nvSpPr>
        <p:spPr>
          <a:xfrm>
            <a:off x="311700" y="1907525"/>
            <a:ext cx="8520600" cy="889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id" sz="4800"/>
              <a:t>Prinsip </a:t>
            </a:r>
            <a:r>
              <a:rPr b="1" lang="id" sz="4800"/>
              <a:t>SOLID</a:t>
            </a:r>
            <a:endParaRPr b="1" sz="4800"/>
          </a:p>
        </p:txBody>
      </p:sp>
      <p:sp>
        <p:nvSpPr>
          <p:cNvPr id="55" name="Google Shape;55;p13"/>
          <p:cNvSpPr txBox="1"/>
          <p:nvPr>
            <p:ph idx="1" type="subTitle"/>
          </p:nvPr>
        </p:nvSpPr>
        <p:spPr>
          <a:xfrm>
            <a:off x="311700" y="1307875"/>
            <a:ext cx="8520600" cy="48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sz="1800">
                <a:solidFill>
                  <a:srgbClr val="FFFFFF"/>
                </a:solidFill>
              </a:rPr>
              <a:t>Pemrogram Punya</a:t>
            </a:r>
            <a:endParaRPr sz="1800">
              <a:solidFill>
                <a:srgbClr val="B7B7B7"/>
              </a:solidFill>
            </a:endParaRPr>
          </a:p>
        </p:txBody>
      </p:sp>
      <p:sp>
        <p:nvSpPr>
          <p:cNvPr id="56" name="Google Shape;56;p13"/>
          <p:cNvSpPr/>
          <p:nvPr/>
        </p:nvSpPr>
        <p:spPr>
          <a:xfrm>
            <a:off x="0" y="4350900"/>
            <a:ext cx="9144000" cy="792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7" name="Google Shape;57;p13"/>
          <p:cNvPicPr preferRelativeResize="0"/>
          <p:nvPr/>
        </p:nvPicPr>
        <p:blipFill>
          <a:blip r:embed="rId3">
            <a:alphaModFix/>
          </a:blip>
          <a:stretch>
            <a:fillRect/>
          </a:stretch>
        </p:blipFill>
        <p:spPr>
          <a:xfrm>
            <a:off x="6718500" y="3720897"/>
            <a:ext cx="2052600" cy="20526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110" name="Shape 110"/>
        <p:cNvGrpSpPr/>
        <p:nvPr/>
      </p:nvGrpSpPr>
      <p:grpSpPr>
        <a:xfrm>
          <a:off x="0" y="0"/>
          <a:ext cx="0" cy="0"/>
          <a:chOff x="0" y="0"/>
          <a:chExt cx="0" cy="0"/>
        </a:xfrm>
      </p:grpSpPr>
      <p:sp>
        <p:nvSpPr>
          <p:cNvPr id="111" name="Google Shape;111;p22"/>
          <p:cNvSpPr/>
          <p:nvPr/>
        </p:nvSpPr>
        <p:spPr>
          <a:xfrm>
            <a:off x="0" y="0"/>
            <a:ext cx="9144000" cy="1260000"/>
          </a:xfrm>
          <a:prstGeom prst="rect">
            <a:avLst/>
          </a:prstGeom>
          <a:solidFill>
            <a:srgbClr val="1C45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22"/>
          <p:cNvSpPr txBox="1"/>
          <p:nvPr>
            <p:ph idx="1" type="subTitle"/>
          </p:nvPr>
        </p:nvSpPr>
        <p:spPr>
          <a:xfrm>
            <a:off x="311700" y="382950"/>
            <a:ext cx="8520600" cy="494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id" sz="2400">
                <a:solidFill>
                  <a:srgbClr val="FFFFFF"/>
                </a:solidFill>
              </a:rPr>
              <a:t>Prinsip </a:t>
            </a:r>
            <a:r>
              <a:rPr b="1" lang="id" sz="2400">
                <a:solidFill>
                  <a:srgbClr val="FFFFFF"/>
                </a:solidFill>
              </a:rPr>
              <a:t>S</a:t>
            </a:r>
            <a:endParaRPr b="1" sz="2400">
              <a:solidFill>
                <a:srgbClr val="FFFFFF"/>
              </a:solidFill>
            </a:endParaRPr>
          </a:p>
        </p:txBody>
      </p:sp>
      <p:sp>
        <p:nvSpPr>
          <p:cNvPr id="113" name="Google Shape;113;p22"/>
          <p:cNvSpPr txBox="1"/>
          <p:nvPr>
            <p:ph idx="1" type="subTitle"/>
          </p:nvPr>
        </p:nvSpPr>
        <p:spPr>
          <a:xfrm>
            <a:off x="311700" y="1661550"/>
            <a:ext cx="4320000" cy="31032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id" sz="1800">
                <a:solidFill>
                  <a:srgbClr val="434343"/>
                </a:solidFill>
              </a:rPr>
              <a:t>Single Responsibility</a:t>
            </a:r>
            <a:r>
              <a:rPr lang="id" sz="1800">
                <a:solidFill>
                  <a:srgbClr val="434343"/>
                </a:solidFill>
              </a:rPr>
              <a:t>, yaitu:</a:t>
            </a:r>
            <a:endParaRPr sz="1800">
              <a:solidFill>
                <a:srgbClr val="434343"/>
              </a:solidFill>
            </a:endParaRPr>
          </a:p>
          <a:p>
            <a:pPr indent="-342900" lvl="0" marL="457200" rtl="0" algn="l">
              <a:lnSpc>
                <a:spcPct val="150000"/>
              </a:lnSpc>
              <a:spcBef>
                <a:spcPts val="0"/>
              </a:spcBef>
              <a:spcAft>
                <a:spcPts val="0"/>
              </a:spcAft>
              <a:buClr>
                <a:srgbClr val="434343"/>
              </a:buClr>
              <a:buSzPts val="1800"/>
              <a:buChar char="●"/>
            </a:pPr>
            <a:r>
              <a:rPr lang="id" sz="1800">
                <a:solidFill>
                  <a:srgbClr val="434343"/>
                </a:solidFill>
              </a:rPr>
              <a:t>Satu kelas hanya untuk satu tujuan.</a:t>
            </a:r>
            <a:endParaRPr sz="1800">
              <a:solidFill>
                <a:srgbClr val="434343"/>
              </a:solidFill>
            </a:endParaRPr>
          </a:p>
          <a:p>
            <a:pPr indent="-342900" lvl="0" marL="457200" rtl="0" algn="l">
              <a:lnSpc>
                <a:spcPct val="150000"/>
              </a:lnSpc>
              <a:spcBef>
                <a:spcPts val="0"/>
              </a:spcBef>
              <a:spcAft>
                <a:spcPts val="0"/>
              </a:spcAft>
              <a:buClr>
                <a:srgbClr val="434343"/>
              </a:buClr>
              <a:buSzPts val="1800"/>
              <a:buChar char="●"/>
            </a:pPr>
            <a:r>
              <a:rPr lang="id" sz="1800">
                <a:solidFill>
                  <a:srgbClr val="434343"/>
                </a:solidFill>
              </a:rPr>
              <a:t>Tidak lebih dari satu alasan bagi kelas untuk berubah.</a:t>
            </a:r>
            <a:endParaRPr sz="1800">
              <a:solidFill>
                <a:srgbClr val="434343"/>
              </a:solidFill>
            </a:endParaRPr>
          </a:p>
        </p:txBody>
      </p:sp>
      <p:sp>
        <p:nvSpPr>
          <p:cNvPr id="114" name="Google Shape;114;p22"/>
          <p:cNvSpPr txBox="1"/>
          <p:nvPr>
            <p:ph idx="1" type="subTitle"/>
          </p:nvPr>
        </p:nvSpPr>
        <p:spPr>
          <a:xfrm>
            <a:off x="5224125" y="1661550"/>
            <a:ext cx="3600000" cy="31032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434343"/>
              </a:buClr>
              <a:buSzPts val="1800"/>
              <a:buChar char="●"/>
            </a:pPr>
            <a:r>
              <a:rPr i="1" lang="id" sz="1800">
                <a:solidFill>
                  <a:srgbClr val="434343"/>
                </a:solidFill>
              </a:rPr>
              <a:t>E</a:t>
            </a:r>
            <a:endParaRPr i="1" sz="1800">
              <a:solidFill>
                <a:srgbClr val="434343"/>
              </a:solidFill>
            </a:endParaRPr>
          </a:p>
        </p:txBody>
      </p:sp>
      <p:pic>
        <p:nvPicPr>
          <p:cNvPr id="115" name="Google Shape;115;p22"/>
          <p:cNvPicPr preferRelativeResize="0"/>
          <p:nvPr/>
        </p:nvPicPr>
        <p:blipFill>
          <a:blip r:embed="rId3">
            <a:alphaModFix/>
          </a:blip>
          <a:stretch>
            <a:fillRect/>
          </a:stretch>
        </p:blipFill>
        <p:spPr>
          <a:xfrm>
            <a:off x="5224126" y="1661550"/>
            <a:ext cx="3352950" cy="225117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119" name="Shape 119"/>
        <p:cNvGrpSpPr/>
        <p:nvPr/>
      </p:nvGrpSpPr>
      <p:grpSpPr>
        <a:xfrm>
          <a:off x="0" y="0"/>
          <a:ext cx="0" cy="0"/>
          <a:chOff x="0" y="0"/>
          <a:chExt cx="0" cy="0"/>
        </a:xfrm>
      </p:grpSpPr>
      <p:sp>
        <p:nvSpPr>
          <p:cNvPr id="120" name="Google Shape;120;p23"/>
          <p:cNvSpPr/>
          <p:nvPr/>
        </p:nvSpPr>
        <p:spPr>
          <a:xfrm>
            <a:off x="0" y="0"/>
            <a:ext cx="9144000" cy="1260000"/>
          </a:xfrm>
          <a:prstGeom prst="rect">
            <a:avLst/>
          </a:prstGeom>
          <a:solidFill>
            <a:srgbClr val="1C45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23"/>
          <p:cNvSpPr txBox="1"/>
          <p:nvPr>
            <p:ph idx="1" type="subTitle"/>
          </p:nvPr>
        </p:nvSpPr>
        <p:spPr>
          <a:xfrm>
            <a:off x="311700" y="382950"/>
            <a:ext cx="8520600" cy="494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id" sz="2400">
                <a:solidFill>
                  <a:srgbClr val="FFFFFF"/>
                </a:solidFill>
              </a:rPr>
              <a:t>Kebutuhan</a:t>
            </a:r>
            <a:endParaRPr b="1" sz="2400">
              <a:solidFill>
                <a:srgbClr val="FFFFFF"/>
              </a:solidFill>
            </a:endParaRPr>
          </a:p>
        </p:txBody>
      </p:sp>
      <p:pic>
        <p:nvPicPr>
          <p:cNvPr id="122" name="Google Shape;122;p23"/>
          <p:cNvPicPr preferRelativeResize="0"/>
          <p:nvPr/>
        </p:nvPicPr>
        <p:blipFill rotWithShape="1">
          <a:blip r:embed="rId3">
            <a:alphaModFix/>
          </a:blip>
          <a:srcRect b="4767" l="1096" r="1882" t="2656"/>
          <a:stretch/>
        </p:blipFill>
        <p:spPr>
          <a:xfrm>
            <a:off x="2261400" y="1620550"/>
            <a:ext cx="4621201" cy="287265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126" name="Shape 126"/>
        <p:cNvGrpSpPr/>
        <p:nvPr/>
      </p:nvGrpSpPr>
      <p:grpSpPr>
        <a:xfrm>
          <a:off x="0" y="0"/>
          <a:ext cx="0" cy="0"/>
          <a:chOff x="0" y="0"/>
          <a:chExt cx="0" cy="0"/>
        </a:xfrm>
      </p:grpSpPr>
      <p:sp>
        <p:nvSpPr>
          <p:cNvPr id="127" name="Google Shape;127;p24"/>
          <p:cNvSpPr/>
          <p:nvPr/>
        </p:nvSpPr>
        <p:spPr>
          <a:xfrm>
            <a:off x="0" y="0"/>
            <a:ext cx="9144000" cy="1260000"/>
          </a:xfrm>
          <a:prstGeom prst="rect">
            <a:avLst/>
          </a:prstGeom>
          <a:solidFill>
            <a:srgbClr val="1C45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24"/>
          <p:cNvSpPr txBox="1"/>
          <p:nvPr>
            <p:ph idx="1" type="subTitle"/>
          </p:nvPr>
        </p:nvSpPr>
        <p:spPr>
          <a:xfrm>
            <a:off x="311700" y="382950"/>
            <a:ext cx="8520600" cy="494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id" sz="2400">
                <a:solidFill>
                  <a:srgbClr val="FFFFFF"/>
                </a:solidFill>
              </a:rPr>
              <a:t>Contoh Non </a:t>
            </a:r>
            <a:r>
              <a:rPr b="1" lang="id" sz="2400">
                <a:solidFill>
                  <a:srgbClr val="FFFFFF"/>
                </a:solidFill>
              </a:rPr>
              <a:t>S</a:t>
            </a:r>
            <a:endParaRPr b="1" sz="2400">
              <a:solidFill>
                <a:srgbClr val="FFFFFF"/>
              </a:solidFill>
            </a:endParaRPr>
          </a:p>
        </p:txBody>
      </p:sp>
      <p:pic>
        <p:nvPicPr>
          <p:cNvPr id="129" name="Google Shape;129;p24"/>
          <p:cNvPicPr preferRelativeResize="0"/>
          <p:nvPr/>
        </p:nvPicPr>
        <p:blipFill rotWithShape="1">
          <a:blip r:embed="rId3">
            <a:alphaModFix/>
          </a:blip>
          <a:srcRect b="1783" l="0" r="2095" t="1308"/>
          <a:stretch/>
        </p:blipFill>
        <p:spPr>
          <a:xfrm>
            <a:off x="4572000" y="227088"/>
            <a:ext cx="3124226" cy="4689323"/>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133" name="Shape 133"/>
        <p:cNvGrpSpPr/>
        <p:nvPr/>
      </p:nvGrpSpPr>
      <p:grpSpPr>
        <a:xfrm>
          <a:off x="0" y="0"/>
          <a:ext cx="0" cy="0"/>
          <a:chOff x="0" y="0"/>
          <a:chExt cx="0" cy="0"/>
        </a:xfrm>
      </p:grpSpPr>
      <p:sp>
        <p:nvSpPr>
          <p:cNvPr id="134" name="Google Shape;134;p25"/>
          <p:cNvSpPr/>
          <p:nvPr/>
        </p:nvSpPr>
        <p:spPr>
          <a:xfrm>
            <a:off x="0" y="0"/>
            <a:ext cx="9144000" cy="1260000"/>
          </a:xfrm>
          <a:prstGeom prst="rect">
            <a:avLst/>
          </a:prstGeom>
          <a:solidFill>
            <a:srgbClr val="1C45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25"/>
          <p:cNvSpPr txBox="1"/>
          <p:nvPr>
            <p:ph idx="1" type="subTitle"/>
          </p:nvPr>
        </p:nvSpPr>
        <p:spPr>
          <a:xfrm>
            <a:off x="311700" y="382950"/>
            <a:ext cx="8520600" cy="494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id" sz="2400">
                <a:solidFill>
                  <a:schemeClr val="dk1"/>
                </a:solidFill>
              </a:rPr>
              <a:t>Contoh </a:t>
            </a:r>
            <a:r>
              <a:rPr b="1" lang="id" sz="2400">
                <a:solidFill>
                  <a:schemeClr val="dk1"/>
                </a:solidFill>
              </a:rPr>
              <a:t>S</a:t>
            </a:r>
            <a:endParaRPr sz="2400">
              <a:solidFill>
                <a:srgbClr val="FFFFFF"/>
              </a:solidFill>
            </a:endParaRPr>
          </a:p>
        </p:txBody>
      </p:sp>
      <p:sp>
        <p:nvSpPr>
          <p:cNvPr id="136" name="Google Shape;136;p25"/>
          <p:cNvSpPr txBox="1"/>
          <p:nvPr>
            <p:ph idx="1" type="subTitle"/>
          </p:nvPr>
        </p:nvSpPr>
        <p:spPr>
          <a:xfrm>
            <a:off x="311700" y="1661550"/>
            <a:ext cx="3151500" cy="31032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id" sz="1800">
                <a:solidFill>
                  <a:srgbClr val="434343"/>
                </a:solidFill>
              </a:rPr>
              <a:t>Kita bisa membagi kelas sebelumnya menjadi empat, yaitu: Gate, CardReader, Card, dan GateController.</a:t>
            </a:r>
            <a:endParaRPr sz="1800">
              <a:solidFill>
                <a:srgbClr val="434343"/>
              </a:solidFill>
            </a:endParaRPr>
          </a:p>
        </p:txBody>
      </p:sp>
      <p:pic>
        <p:nvPicPr>
          <p:cNvPr id="137" name="Google Shape;137;p25"/>
          <p:cNvPicPr preferRelativeResize="0"/>
          <p:nvPr/>
        </p:nvPicPr>
        <p:blipFill rotWithShape="1">
          <a:blip r:embed="rId3">
            <a:alphaModFix/>
          </a:blip>
          <a:srcRect b="67411" l="1289" r="1045" t="0"/>
          <a:stretch/>
        </p:blipFill>
        <p:spPr>
          <a:xfrm>
            <a:off x="3887750" y="1021325"/>
            <a:ext cx="4689324" cy="310084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141" name="Shape 141"/>
        <p:cNvGrpSpPr/>
        <p:nvPr/>
      </p:nvGrpSpPr>
      <p:grpSpPr>
        <a:xfrm>
          <a:off x="0" y="0"/>
          <a:ext cx="0" cy="0"/>
          <a:chOff x="0" y="0"/>
          <a:chExt cx="0" cy="0"/>
        </a:xfrm>
      </p:grpSpPr>
      <p:sp>
        <p:nvSpPr>
          <p:cNvPr id="142" name="Google Shape;142;p26"/>
          <p:cNvSpPr/>
          <p:nvPr/>
        </p:nvSpPr>
        <p:spPr>
          <a:xfrm>
            <a:off x="0" y="0"/>
            <a:ext cx="9144000" cy="1260000"/>
          </a:xfrm>
          <a:prstGeom prst="rect">
            <a:avLst/>
          </a:prstGeom>
          <a:solidFill>
            <a:srgbClr val="1C45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26"/>
          <p:cNvSpPr txBox="1"/>
          <p:nvPr>
            <p:ph idx="1" type="subTitle"/>
          </p:nvPr>
        </p:nvSpPr>
        <p:spPr>
          <a:xfrm>
            <a:off x="311700" y="382950"/>
            <a:ext cx="8520600" cy="494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id" sz="2400">
                <a:solidFill>
                  <a:schemeClr val="dk1"/>
                </a:solidFill>
              </a:rPr>
              <a:t>CardReader</a:t>
            </a:r>
            <a:r>
              <a:rPr lang="id" sz="2400">
                <a:solidFill>
                  <a:schemeClr val="dk1"/>
                </a:solidFill>
              </a:rPr>
              <a:t> class</a:t>
            </a:r>
            <a:endParaRPr sz="2400">
              <a:solidFill>
                <a:schemeClr val="dk1"/>
              </a:solidFill>
            </a:endParaRPr>
          </a:p>
        </p:txBody>
      </p:sp>
      <p:sp>
        <p:nvSpPr>
          <p:cNvPr id="144" name="Google Shape;144;p26"/>
          <p:cNvSpPr txBox="1"/>
          <p:nvPr>
            <p:ph idx="1" type="subTitle"/>
          </p:nvPr>
        </p:nvSpPr>
        <p:spPr>
          <a:xfrm>
            <a:off x="311700" y="1661550"/>
            <a:ext cx="3151500" cy="31032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434343"/>
              </a:buClr>
              <a:buSzPts val="1800"/>
              <a:buChar char="●"/>
            </a:pPr>
            <a:r>
              <a:rPr lang="id" sz="1800">
                <a:solidFill>
                  <a:srgbClr val="434343"/>
                </a:solidFill>
              </a:rPr>
              <a:t>baca kartu.</a:t>
            </a:r>
            <a:endParaRPr sz="1800">
              <a:solidFill>
                <a:srgbClr val="434343"/>
              </a:solidFill>
            </a:endParaRPr>
          </a:p>
          <a:p>
            <a:pPr indent="-342900" lvl="0" marL="457200" rtl="0" algn="l">
              <a:lnSpc>
                <a:spcPct val="150000"/>
              </a:lnSpc>
              <a:spcBef>
                <a:spcPts val="0"/>
              </a:spcBef>
              <a:spcAft>
                <a:spcPts val="0"/>
              </a:spcAft>
              <a:buClr>
                <a:srgbClr val="434343"/>
              </a:buClr>
              <a:buSzPts val="1800"/>
              <a:buChar char="●"/>
            </a:pPr>
            <a:r>
              <a:rPr lang="id" sz="1800">
                <a:solidFill>
                  <a:srgbClr val="434343"/>
                </a:solidFill>
              </a:rPr>
              <a:t>deteksi tipe kartu.</a:t>
            </a:r>
            <a:endParaRPr sz="1800">
              <a:solidFill>
                <a:srgbClr val="434343"/>
              </a:solidFill>
            </a:endParaRPr>
          </a:p>
        </p:txBody>
      </p:sp>
      <p:pic>
        <p:nvPicPr>
          <p:cNvPr id="145" name="Google Shape;145;p26"/>
          <p:cNvPicPr preferRelativeResize="0"/>
          <p:nvPr/>
        </p:nvPicPr>
        <p:blipFill rotWithShape="1">
          <a:blip r:embed="rId3">
            <a:alphaModFix/>
          </a:blip>
          <a:srcRect b="46483" l="0" r="0" t="34846"/>
          <a:stretch/>
        </p:blipFill>
        <p:spPr>
          <a:xfrm>
            <a:off x="3948400" y="1661550"/>
            <a:ext cx="4568001" cy="169022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149" name="Shape 149"/>
        <p:cNvGrpSpPr/>
        <p:nvPr/>
      </p:nvGrpSpPr>
      <p:grpSpPr>
        <a:xfrm>
          <a:off x="0" y="0"/>
          <a:ext cx="0" cy="0"/>
          <a:chOff x="0" y="0"/>
          <a:chExt cx="0" cy="0"/>
        </a:xfrm>
      </p:grpSpPr>
      <p:sp>
        <p:nvSpPr>
          <p:cNvPr id="150" name="Google Shape;150;p27"/>
          <p:cNvSpPr/>
          <p:nvPr/>
        </p:nvSpPr>
        <p:spPr>
          <a:xfrm>
            <a:off x="0" y="0"/>
            <a:ext cx="9144000" cy="1260000"/>
          </a:xfrm>
          <a:prstGeom prst="rect">
            <a:avLst/>
          </a:prstGeom>
          <a:solidFill>
            <a:srgbClr val="1C45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27"/>
          <p:cNvSpPr txBox="1"/>
          <p:nvPr>
            <p:ph idx="1" type="subTitle"/>
          </p:nvPr>
        </p:nvSpPr>
        <p:spPr>
          <a:xfrm>
            <a:off x="311700" y="382950"/>
            <a:ext cx="8520600" cy="494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id" sz="2400">
                <a:solidFill>
                  <a:schemeClr val="dk1"/>
                </a:solidFill>
              </a:rPr>
              <a:t>Card</a:t>
            </a:r>
            <a:r>
              <a:rPr lang="id" sz="2400">
                <a:solidFill>
                  <a:schemeClr val="dk1"/>
                </a:solidFill>
              </a:rPr>
              <a:t> class</a:t>
            </a:r>
            <a:endParaRPr sz="2400">
              <a:solidFill>
                <a:schemeClr val="dk1"/>
              </a:solidFill>
            </a:endParaRPr>
          </a:p>
        </p:txBody>
      </p:sp>
      <p:sp>
        <p:nvSpPr>
          <p:cNvPr id="152" name="Google Shape;152;p27"/>
          <p:cNvSpPr txBox="1"/>
          <p:nvPr>
            <p:ph idx="1" type="subTitle"/>
          </p:nvPr>
        </p:nvSpPr>
        <p:spPr>
          <a:xfrm>
            <a:off x="311700" y="1661550"/>
            <a:ext cx="3151500" cy="31032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434343"/>
              </a:buClr>
              <a:buSzPts val="1800"/>
              <a:buChar char="●"/>
            </a:pPr>
            <a:r>
              <a:rPr lang="id" sz="1800">
                <a:solidFill>
                  <a:srgbClr val="434343"/>
                </a:solidFill>
              </a:rPr>
              <a:t>sebagai model kartu.</a:t>
            </a:r>
            <a:endParaRPr sz="1800">
              <a:solidFill>
                <a:srgbClr val="434343"/>
              </a:solidFill>
            </a:endParaRPr>
          </a:p>
        </p:txBody>
      </p:sp>
      <p:pic>
        <p:nvPicPr>
          <p:cNvPr id="153" name="Google Shape;153;p27"/>
          <p:cNvPicPr preferRelativeResize="0"/>
          <p:nvPr/>
        </p:nvPicPr>
        <p:blipFill rotWithShape="1">
          <a:blip r:embed="rId3">
            <a:alphaModFix/>
          </a:blip>
          <a:srcRect b="32487" l="0" r="0" t="53961"/>
          <a:stretch/>
        </p:blipFill>
        <p:spPr>
          <a:xfrm>
            <a:off x="3463200" y="1661549"/>
            <a:ext cx="5344225" cy="143519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157" name="Shape 157"/>
        <p:cNvGrpSpPr/>
        <p:nvPr/>
      </p:nvGrpSpPr>
      <p:grpSpPr>
        <a:xfrm>
          <a:off x="0" y="0"/>
          <a:ext cx="0" cy="0"/>
          <a:chOff x="0" y="0"/>
          <a:chExt cx="0" cy="0"/>
        </a:xfrm>
      </p:grpSpPr>
      <p:sp>
        <p:nvSpPr>
          <p:cNvPr id="158" name="Google Shape;158;p28"/>
          <p:cNvSpPr/>
          <p:nvPr/>
        </p:nvSpPr>
        <p:spPr>
          <a:xfrm>
            <a:off x="0" y="0"/>
            <a:ext cx="9144000" cy="1260000"/>
          </a:xfrm>
          <a:prstGeom prst="rect">
            <a:avLst/>
          </a:prstGeom>
          <a:solidFill>
            <a:srgbClr val="1C45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28"/>
          <p:cNvSpPr txBox="1"/>
          <p:nvPr>
            <p:ph idx="1" type="subTitle"/>
          </p:nvPr>
        </p:nvSpPr>
        <p:spPr>
          <a:xfrm>
            <a:off x="311700" y="382950"/>
            <a:ext cx="8520600" cy="494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id" sz="2400">
                <a:solidFill>
                  <a:schemeClr val="dk1"/>
                </a:solidFill>
              </a:rPr>
              <a:t>GateController </a:t>
            </a:r>
            <a:r>
              <a:rPr lang="id" sz="2400">
                <a:solidFill>
                  <a:schemeClr val="dk1"/>
                </a:solidFill>
              </a:rPr>
              <a:t>class</a:t>
            </a:r>
            <a:endParaRPr sz="2400">
              <a:solidFill>
                <a:schemeClr val="dk1"/>
              </a:solidFill>
            </a:endParaRPr>
          </a:p>
        </p:txBody>
      </p:sp>
      <p:sp>
        <p:nvSpPr>
          <p:cNvPr id="160" name="Google Shape;160;p28"/>
          <p:cNvSpPr txBox="1"/>
          <p:nvPr>
            <p:ph idx="1" type="subTitle"/>
          </p:nvPr>
        </p:nvSpPr>
        <p:spPr>
          <a:xfrm>
            <a:off x="311700" y="1661550"/>
            <a:ext cx="3151500" cy="31032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434343"/>
              </a:buClr>
              <a:buSzPts val="1800"/>
              <a:buChar char="●"/>
            </a:pPr>
            <a:r>
              <a:rPr lang="id" sz="1800">
                <a:solidFill>
                  <a:srgbClr val="434343"/>
                </a:solidFill>
              </a:rPr>
              <a:t>mengontrol portal untuk membuka dan tutup.</a:t>
            </a:r>
            <a:endParaRPr sz="1800">
              <a:solidFill>
                <a:srgbClr val="434343"/>
              </a:solidFill>
            </a:endParaRPr>
          </a:p>
        </p:txBody>
      </p:sp>
      <p:pic>
        <p:nvPicPr>
          <p:cNvPr id="161" name="Google Shape;161;p28"/>
          <p:cNvPicPr preferRelativeResize="0"/>
          <p:nvPr/>
        </p:nvPicPr>
        <p:blipFill rotWithShape="1">
          <a:blip r:embed="rId3">
            <a:alphaModFix/>
          </a:blip>
          <a:srcRect b="0" l="0" r="0" t="67361"/>
          <a:stretch/>
        </p:blipFill>
        <p:spPr>
          <a:xfrm>
            <a:off x="4235063" y="1661562"/>
            <a:ext cx="3800500" cy="2458277"/>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165" name="Shape 165"/>
        <p:cNvGrpSpPr/>
        <p:nvPr/>
      </p:nvGrpSpPr>
      <p:grpSpPr>
        <a:xfrm>
          <a:off x="0" y="0"/>
          <a:ext cx="0" cy="0"/>
          <a:chOff x="0" y="0"/>
          <a:chExt cx="0" cy="0"/>
        </a:xfrm>
      </p:grpSpPr>
      <p:pic>
        <p:nvPicPr>
          <p:cNvPr id="166" name="Google Shape;166;p29"/>
          <p:cNvPicPr preferRelativeResize="0"/>
          <p:nvPr/>
        </p:nvPicPr>
        <p:blipFill>
          <a:blip r:embed="rId3">
            <a:alphaModFix/>
          </a:blip>
          <a:stretch>
            <a:fillRect/>
          </a:stretch>
        </p:blipFill>
        <p:spPr>
          <a:xfrm>
            <a:off x="5544075" y="1661550"/>
            <a:ext cx="2713050" cy="2409151"/>
          </a:xfrm>
          <a:prstGeom prst="rect">
            <a:avLst/>
          </a:prstGeom>
          <a:noFill/>
          <a:ln>
            <a:noFill/>
          </a:ln>
        </p:spPr>
      </p:pic>
      <p:sp>
        <p:nvSpPr>
          <p:cNvPr id="167" name="Google Shape;167;p29"/>
          <p:cNvSpPr/>
          <p:nvPr/>
        </p:nvSpPr>
        <p:spPr>
          <a:xfrm>
            <a:off x="0" y="0"/>
            <a:ext cx="9144000" cy="1260000"/>
          </a:xfrm>
          <a:prstGeom prst="rect">
            <a:avLst/>
          </a:prstGeom>
          <a:solidFill>
            <a:srgbClr val="1C45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29"/>
          <p:cNvSpPr txBox="1"/>
          <p:nvPr>
            <p:ph idx="1" type="subTitle"/>
          </p:nvPr>
        </p:nvSpPr>
        <p:spPr>
          <a:xfrm>
            <a:off x="311700" y="382950"/>
            <a:ext cx="8520600" cy="494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id" sz="2400">
                <a:solidFill>
                  <a:srgbClr val="FFFFFF"/>
                </a:solidFill>
              </a:rPr>
              <a:t>Cara memastikan kelas kamu </a:t>
            </a:r>
            <a:r>
              <a:rPr b="1" lang="id" sz="2400">
                <a:solidFill>
                  <a:srgbClr val="FFFFFF"/>
                </a:solidFill>
              </a:rPr>
              <a:t>SRP</a:t>
            </a:r>
            <a:endParaRPr b="1" sz="2400">
              <a:solidFill>
                <a:srgbClr val="FFFFFF"/>
              </a:solidFill>
            </a:endParaRPr>
          </a:p>
        </p:txBody>
      </p:sp>
      <p:sp>
        <p:nvSpPr>
          <p:cNvPr id="169" name="Google Shape;169;p29"/>
          <p:cNvSpPr txBox="1"/>
          <p:nvPr>
            <p:ph idx="1" type="subTitle"/>
          </p:nvPr>
        </p:nvSpPr>
        <p:spPr>
          <a:xfrm>
            <a:off x="311700" y="1661550"/>
            <a:ext cx="4320000" cy="31032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id" sz="1800">
                <a:solidFill>
                  <a:srgbClr val="434343"/>
                </a:solidFill>
              </a:rPr>
              <a:t>interogasi kelasnya.</a:t>
            </a:r>
            <a:endParaRPr sz="1800">
              <a:solidFill>
                <a:srgbClr val="434343"/>
              </a:solidFill>
            </a:endParaRPr>
          </a:p>
          <a:p>
            <a:pPr indent="0" lvl="0" marL="0" rtl="0" algn="l">
              <a:lnSpc>
                <a:spcPct val="150000"/>
              </a:lnSpc>
              <a:spcBef>
                <a:spcPts val="0"/>
              </a:spcBef>
              <a:spcAft>
                <a:spcPts val="0"/>
              </a:spcAft>
              <a:buNone/>
            </a:pPr>
            <a:r>
              <a:t/>
            </a:r>
            <a:endParaRPr sz="1800">
              <a:solidFill>
                <a:srgbClr val="434343"/>
              </a:solidFill>
            </a:endParaRPr>
          </a:p>
          <a:p>
            <a:pPr indent="0" lvl="0" marL="0" rtl="0" algn="l">
              <a:lnSpc>
                <a:spcPct val="150000"/>
              </a:lnSpc>
              <a:spcBef>
                <a:spcPts val="0"/>
              </a:spcBef>
              <a:spcAft>
                <a:spcPts val="0"/>
              </a:spcAft>
              <a:buNone/>
            </a:pPr>
            <a:r>
              <a:t/>
            </a:r>
            <a:endParaRPr sz="1800">
              <a:solidFill>
                <a:srgbClr val="434343"/>
              </a:solidFill>
            </a:endParaRPr>
          </a:p>
          <a:p>
            <a:pPr indent="0" lvl="0" marL="0" rtl="0" algn="l">
              <a:lnSpc>
                <a:spcPct val="150000"/>
              </a:lnSpc>
              <a:spcBef>
                <a:spcPts val="0"/>
              </a:spcBef>
              <a:spcAft>
                <a:spcPts val="0"/>
              </a:spcAft>
              <a:buNone/>
            </a:pPr>
            <a:r>
              <a:t/>
            </a:r>
            <a:endParaRPr sz="1800">
              <a:solidFill>
                <a:srgbClr val="434343"/>
              </a:solidFill>
            </a:endParaRPr>
          </a:p>
          <a:p>
            <a:pPr indent="0" lvl="0" marL="0" rtl="0" algn="l">
              <a:lnSpc>
                <a:spcPct val="150000"/>
              </a:lnSpc>
              <a:spcBef>
                <a:spcPts val="0"/>
              </a:spcBef>
              <a:spcAft>
                <a:spcPts val="0"/>
              </a:spcAft>
              <a:buNone/>
            </a:pPr>
            <a:r>
              <a:rPr lang="id" sz="1800">
                <a:solidFill>
                  <a:srgbClr val="434343"/>
                </a:solidFill>
              </a:rPr>
              <a:t>tambahan bacaan: </a:t>
            </a:r>
            <a:r>
              <a:rPr lang="id" sz="1800" u="sng">
                <a:solidFill>
                  <a:schemeClr val="hlink"/>
                </a:solidFill>
                <a:hlinkClick r:id="rId4"/>
              </a:rPr>
              <a:t>extract til you drop</a:t>
            </a:r>
            <a:endParaRPr sz="1800">
              <a:solidFill>
                <a:srgbClr val="434343"/>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173" name="Shape 173"/>
        <p:cNvGrpSpPr/>
        <p:nvPr/>
      </p:nvGrpSpPr>
      <p:grpSpPr>
        <a:xfrm>
          <a:off x="0" y="0"/>
          <a:ext cx="0" cy="0"/>
          <a:chOff x="0" y="0"/>
          <a:chExt cx="0" cy="0"/>
        </a:xfrm>
      </p:grpSpPr>
      <p:sp>
        <p:nvSpPr>
          <p:cNvPr id="174" name="Google Shape;174;p30"/>
          <p:cNvSpPr/>
          <p:nvPr/>
        </p:nvSpPr>
        <p:spPr>
          <a:xfrm>
            <a:off x="0" y="0"/>
            <a:ext cx="9144000" cy="1260000"/>
          </a:xfrm>
          <a:prstGeom prst="rect">
            <a:avLst/>
          </a:prstGeom>
          <a:solidFill>
            <a:srgbClr val="1C45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30"/>
          <p:cNvSpPr txBox="1"/>
          <p:nvPr>
            <p:ph idx="1" type="subTitle"/>
          </p:nvPr>
        </p:nvSpPr>
        <p:spPr>
          <a:xfrm>
            <a:off x="311700" y="382950"/>
            <a:ext cx="8520600" cy="494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id" sz="2400">
                <a:solidFill>
                  <a:srgbClr val="FFFFFF"/>
                </a:solidFill>
              </a:rPr>
              <a:t>Prinsip</a:t>
            </a:r>
            <a:r>
              <a:rPr lang="id" sz="2400">
                <a:solidFill>
                  <a:srgbClr val="FFFFFF"/>
                </a:solidFill>
              </a:rPr>
              <a:t> </a:t>
            </a:r>
            <a:r>
              <a:rPr b="1" lang="id" sz="2400">
                <a:solidFill>
                  <a:srgbClr val="FFFFFF"/>
                </a:solidFill>
              </a:rPr>
              <a:t>O</a:t>
            </a:r>
            <a:endParaRPr b="1" sz="2400">
              <a:solidFill>
                <a:srgbClr val="FFFFFF"/>
              </a:solidFill>
            </a:endParaRPr>
          </a:p>
        </p:txBody>
      </p:sp>
      <p:sp>
        <p:nvSpPr>
          <p:cNvPr id="176" name="Google Shape;176;p30"/>
          <p:cNvSpPr txBox="1"/>
          <p:nvPr>
            <p:ph idx="1" type="subTitle"/>
          </p:nvPr>
        </p:nvSpPr>
        <p:spPr>
          <a:xfrm>
            <a:off x="311700" y="1661550"/>
            <a:ext cx="8520600" cy="31032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id" sz="1800">
                <a:solidFill>
                  <a:srgbClr val="434343"/>
                </a:solidFill>
              </a:rPr>
              <a:t>Open/Closed</a:t>
            </a:r>
            <a:r>
              <a:rPr lang="id" sz="1800">
                <a:solidFill>
                  <a:srgbClr val="434343"/>
                </a:solidFill>
              </a:rPr>
              <a:t>, yaitu:</a:t>
            </a:r>
            <a:endParaRPr sz="1800">
              <a:solidFill>
                <a:srgbClr val="434343"/>
              </a:solidFill>
            </a:endParaRPr>
          </a:p>
          <a:p>
            <a:pPr indent="-342900" lvl="0" marL="457200" rtl="0" algn="l">
              <a:lnSpc>
                <a:spcPct val="150000"/>
              </a:lnSpc>
              <a:spcBef>
                <a:spcPts val="0"/>
              </a:spcBef>
              <a:spcAft>
                <a:spcPts val="0"/>
              </a:spcAft>
              <a:buClr>
                <a:srgbClr val="434343"/>
              </a:buClr>
              <a:buSzPts val="1800"/>
              <a:buChar char="●"/>
            </a:pPr>
            <a:r>
              <a:rPr lang="id" sz="1800">
                <a:solidFill>
                  <a:srgbClr val="434343"/>
                </a:solidFill>
              </a:rPr>
              <a:t>Entitas Perangkat Lunak (Software) seperti (Class, Method, Modules) harus open for extension, but closed for modification.</a:t>
            </a:r>
            <a:endParaRPr sz="1800">
              <a:solidFill>
                <a:srgbClr val="434343"/>
              </a:solidFill>
            </a:endParaRPr>
          </a:p>
          <a:p>
            <a:pPr indent="0" lvl="0" marL="0" rtl="0" algn="l">
              <a:lnSpc>
                <a:spcPct val="150000"/>
              </a:lnSpc>
              <a:spcBef>
                <a:spcPts val="0"/>
              </a:spcBef>
              <a:spcAft>
                <a:spcPts val="0"/>
              </a:spcAft>
              <a:buNone/>
            </a:pPr>
            <a:r>
              <a:t/>
            </a:r>
            <a:endParaRPr sz="1800">
              <a:solidFill>
                <a:srgbClr val="434343"/>
              </a:solidFill>
            </a:endParaRPr>
          </a:p>
          <a:p>
            <a:pPr indent="0" lvl="0" marL="0" rtl="0" algn="l">
              <a:lnSpc>
                <a:spcPct val="150000"/>
              </a:lnSpc>
              <a:spcBef>
                <a:spcPts val="0"/>
              </a:spcBef>
              <a:spcAft>
                <a:spcPts val="0"/>
              </a:spcAft>
              <a:buNone/>
            </a:pPr>
            <a:r>
              <a:rPr lang="id" sz="1800">
                <a:solidFill>
                  <a:srgbClr val="434343"/>
                </a:solidFill>
              </a:rPr>
              <a:t>Caranya?</a:t>
            </a:r>
            <a:endParaRPr sz="1800">
              <a:solidFill>
                <a:srgbClr val="434343"/>
              </a:solidFill>
            </a:endParaRPr>
          </a:p>
          <a:p>
            <a:pPr indent="-342900" lvl="0" marL="457200" rtl="0" algn="l">
              <a:lnSpc>
                <a:spcPct val="150000"/>
              </a:lnSpc>
              <a:spcBef>
                <a:spcPts val="0"/>
              </a:spcBef>
              <a:spcAft>
                <a:spcPts val="0"/>
              </a:spcAft>
              <a:buClr>
                <a:srgbClr val="434343"/>
              </a:buClr>
              <a:buSzPts val="1800"/>
              <a:buChar char="●"/>
            </a:pPr>
            <a:r>
              <a:rPr lang="id" sz="1800">
                <a:solidFill>
                  <a:srgbClr val="434343"/>
                </a:solidFill>
              </a:rPr>
              <a:t>Inheritance.</a:t>
            </a:r>
            <a:endParaRPr sz="1800">
              <a:solidFill>
                <a:srgbClr val="434343"/>
              </a:solidFill>
            </a:endParaRPr>
          </a:p>
          <a:p>
            <a:pPr indent="-342900" lvl="0" marL="457200" rtl="0" algn="l">
              <a:lnSpc>
                <a:spcPct val="150000"/>
              </a:lnSpc>
              <a:spcBef>
                <a:spcPts val="0"/>
              </a:spcBef>
              <a:spcAft>
                <a:spcPts val="0"/>
              </a:spcAft>
              <a:buClr>
                <a:srgbClr val="434343"/>
              </a:buClr>
              <a:buSzPts val="1800"/>
              <a:buChar char="●"/>
            </a:pPr>
            <a:r>
              <a:rPr lang="id" sz="1800">
                <a:solidFill>
                  <a:srgbClr val="434343"/>
                </a:solidFill>
              </a:rPr>
              <a:t>Composition.</a:t>
            </a:r>
            <a:endParaRPr sz="1800">
              <a:solidFill>
                <a:srgbClr val="434343"/>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180" name="Shape 180"/>
        <p:cNvGrpSpPr/>
        <p:nvPr/>
      </p:nvGrpSpPr>
      <p:grpSpPr>
        <a:xfrm>
          <a:off x="0" y="0"/>
          <a:ext cx="0" cy="0"/>
          <a:chOff x="0" y="0"/>
          <a:chExt cx="0" cy="0"/>
        </a:xfrm>
      </p:grpSpPr>
      <p:sp>
        <p:nvSpPr>
          <p:cNvPr id="181" name="Google Shape;181;p31"/>
          <p:cNvSpPr/>
          <p:nvPr/>
        </p:nvSpPr>
        <p:spPr>
          <a:xfrm>
            <a:off x="0" y="0"/>
            <a:ext cx="9144000" cy="1260000"/>
          </a:xfrm>
          <a:prstGeom prst="rect">
            <a:avLst/>
          </a:prstGeom>
          <a:solidFill>
            <a:srgbClr val="1C45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31"/>
          <p:cNvSpPr txBox="1"/>
          <p:nvPr>
            <p:ph idx="1" type="subTitle"/>
          </p:nvPr>
        </p:nvSpPr>
        <p:spPr>
          <a:xfrm>
            <a:off x="311700" y="382950"/>
            <a:ext cx="8520600" cy="494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id" sz="2400">
                <a:solidFill>
                  <a:srgbClr val="FFFFFF"/>
                </a:solidFill>
              </a:rPr>
              <a:t>Contoh </a:t>
            </a:r>
            <a:r>
              <a:rPr b="1" lang="id" sz="2400">
                <a:solidFill>
                  <a:srgbClr val="FFFFFF"/>
                </a:solidFill>
              </a:rPr>
              <a:t>O</a:t>
            </a:r>
            <a:endParaRPr b="1" sz="2400">
              <a:solidFill>
                <a:srgbClr val="FFFFFF"/>
              </a:solidFill>
            </a:endParaRPr>
          </a:p>
        </p:txBody>
      </p:sp>
      <p:sp>
        <p:nvSpPr>
          <p:cNvPr id="183" name="Google Shape;183;p31"/>
          <p:cNvSpPr txBox="1"/>
          <p:nvPr/>
        </p:nvSpPr>
        <p:spPr>
          <a:xfrm>
            <a:off x="363650" y="1679000"/>
            <a:ext cx="3884400" cy="30000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id" sz="1800">
                <a:solidFill>
                  <a:srgbClr val="434343"/>
                </a:solidFill>
              </a:rPr>
              <a:t>kita ingin bikin printer dimana bisa ngeprint warna dan hitam putih,</a:t>
            </a:r>
            <a:endParaRPr sz="1800">
              <a:solidFill>
                <a:srgbClr val="434343"/>
              </a:solidFill>
            </a:endParaRPr>
          </a:p>
          <a:p>
            <a:pPr indent="0" lvl="0" marL="0" rtl="0" algn="l">
              <a:lnSpc>
                <a:spcPct val="150000"/>
              </a:lnSpc>
              <a:spcBef>
                <a:spcPts val="0"/>
              </a:spcBef>
              <a:spcAft>
                <a:spcPts val="0"/>
              </a:spcAft>
              <a:buNone/>
            </a:pPr>
            <a:r>
              <a:t/>
            </a:r>
            <a:endParaRPr sz="1800">
              <a:solidFill>
                <a:srgbClr val="434343"/>
              </a:solidFill>
            </a:endParaRPr>
          </a:p>
          <a:p>
            <a:pPr indent="0" lvl="0" marL="0" rtl="0" algn="l">
              <a:lnSpc>
                <a:spcPct val="150000"/>
              </a:lnSpc>
              <a:spcBef>
                <a:spcPts val="0"/>
              </a:spcBef>
              <a:spcAft>
                <a:spcPts val="0"/>
              </a:spcAft>
              <a:buNone/>
            </a:pPr>
            <a:r>
              <a:rPr lang="id" sz="1800">
                <a:solidFill>
                  <a:srgbClr val="434343"/>
                </a:solidFill>
              </a:rPr>
              <a:t>bisa aja kaya gini..</a:t>
            </a:r>
            <a:endParaRPr sz="1800">
              <a:solidFill>
                <a:srgbClr val="434343"/>
              </a:solidFill>
            </a:endParaRPr>
          </a:p>
        </p:txBody>
      </p:sp>
      <p:pic>
        <p:nvPicPr>
          <p:cNvPr id="184" name="Google Shape;184;p31"/>
          <p:cNvPicPr preferRelativeResize="0"/>
          <p:nvPr/>
        </p:nvPicPr>
        <p:blipFill>
          <a:blip r:embed="rId3">
            <a:alphaModFix/>
          </a:blip>
          <a:stretch>
            <a:fillRect/>
          </a:stretch>
        </p:blipFill>
        <p:spPr>
          <a:xfrm>
            <a:off x="4758925" y="703850"/>
            <a:ext cx="3615467" cy="357869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3">
                                            <p:txEl>
                                              <p:pRg end="0" st="0"/>
                                            </p:txEl>
                                          </p:spTgt>
                                        </p:tgtEl>
                                        <p:attrNameLst>
                                          <p:attrName>style.visibility</p:attrName>
                                        </p:attrNameLst>
                                      </p:cBhvr>
                                      <p:to>
                                        <p:strVal val="visible"/>
                                      </p:to>
                                    </p:set>
                                    <p:animEffect filter="fade" transition="in">
                                      <p:cBhvr>
                                        <p:cTn dur="1000"/>
                                        <p:tgtEl>
                                          <p:spTgt spid="18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3">
                                            <p:txEl>
                                              <p:pRg end="1" st="1"/>
                                            </p:txEl>
                                          </p:spTgt>
                                        </p:tgtEl>
                                        <p:attrNameLst>
                                          <p:attrName>style.visibility</p:attrName>
                                        </p:attrNameLst>
                                      </p:cBhvr>
                                      <p:to>
                                        <p:strVal val="visible"/>
                                      </p:to>
                                    </p:set>
                                    <p:animEffect filter="fade" transition="in">
                                      <p:cBhvr>
                                        <p:cTn dur="1000"/>
                                        <p:tgtEl>
                                          <p:spTgt spid="18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3">
                                            <p:txEl>
                                              <p:pRg end="2" st="2"/>
                                            </p:txEl>
                                          </p:spTgt>
                                        </p:tgtEl>
                                        <p:attrNameLst>
                                          <p:attrName>style.visibility</p:attrName>
                                        </p:attrNameLst>
                                      </p:cBhvr>
                                      <p:to>
                                        <p:strVal val="visible"/>
                                      </p:to>
                                    </p:set>
                                    <p:animEffect filter="fade" transition="in">
                                      <p:cBhvr>
                                        <p:cTn dur="1000"/>
                                        <p:tgtEl>
                                          <p:spTgt spid="183">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4"/>
                                        </p:tgtEl>
                                        <p:attrNameLst>
                                          <p:attrName>style.visibility</p:attrName>
                                        </p:attrNameLst>
                                      </p:cBhvr>
                                      <p:to>
                                        <p:strVal val="visible"/>
                                      </p:to>
                                    </p:set>
                                    <p:animEffect filter="fade" transition="in">
                                      <p:cBhvr>
                                        <p:cTn dur="1000"/>
                                        <p:tgtEl>
                                          <p:spTgt spid="18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1C4587"/>
        </a:solidFill>
      </p:bgPr>
    </p:bg>
    <p:spTree>
      <p:nvGrpSpPr>
        <p:cNvPr id="61" name="Shape 61"/>
        <p:cNvGrpSpPr/>
        <p:nvPr/>
      </p:nvGrpSpPr>
      <p:grpSpPr>
        <a:xfrm>
          <a:off x="0" y="0"/>
          <a:ext cx="0" cy="0"/>
          <a:chOff x="0" y="0"/>
          <a:chExt cx="0" cy="0"/>
        </a:xfrm>
      </p:grpSpPr>
      <p:sp>
        <p:nvSpPr>
          <p:cNvPr id="62" name="Google Shape;62;p14"/>
          <p:cNvSpPr txBox="1"/>
          <p:nvPr>
            <p:ph type="ctrTitle"/>
          </p:nvPr>
        </p:nvSpPr>
        <p:spPr>
          <a:xfrm>
            <a:off x="311700" y="1307250"/>
            <a:ext cx="8520600" cy="148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sz="2400"/>
          </a:p>
          <a:p>
            <a:pPr indent="0" lvl="0" marL="0" rtl="0" algn="l">
              <a:spcBef>
                <a:spcPts val="0"/>
              </a:spcBef>
              <a:spcAft>
                <a:spcPts val="0"/>
              </a:spcAft>
              <a:buNone/>
            </a:pPr>
            <a:r>
              <a:rPr lang="id" sz="4800"/>
              <a:t>Mufti Ismi Rizqi</a:t>
            </a:r>
            <a:endParaRPr sz="4800"/>
          </a:p>
        </p:txBody>
      </p:sp>
      <p:sp>
        <p:nvSpPr>
          <p:cNvPr id="63" name="Google Shape;63;p14"/>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sz="1800">
                <a:solidFill>
                  <a:srgbClr val="FFFFFF"/>
                </a:solidFill>
              </a:rPr>
              <a:t>Product Engineer GOJEK</a:t>
            </a:r>
            <a:r>
              <a:rPr lang="id" sz="1800">
                <a:solidFill>
                  <a:srgbClr val="B7B7B7"/>
                </a:solidFill>
              </a:rPr>
              <a:t>, Amateur Chef, Amateur Magician</a:t>
            </a:r>
            <a:endParaRPr sz="1800">
              <a:solidFill>
                <a:srgbClr val="B7B7B7"/>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188" name="Shape 188"/>
        <p:cNvGrpSpPr/>
        <p:nvPr/>
      </p:nvGrpSpPr>
      <p:grpSpPr>
        <a:xfrm>
          <a:off x="0" y="0"/>
          <a:ext cx="0" cy="0"/>
          <a:chOff x="0" y="0"/>
          <a:chExt cx="0" cy="0"/>
        </a:xfrm>
      </p:grpSpPr>
      <p:sp>
        <p:nvSpPr>
          <p:cNvPr id="189" name="Google Shape;189;p32"/>
          <p:cNvSpPr/>
          <p:nvPr/>
        </p:nvSpPr>
        <p:spPr>
          <a:xfrm>
            <a:off x="0" y="0"/>
            <a:ext cx="9144000" cy="1260000"/>
          </a:xfrm>
          <a:prstGeom prst="rect">
            <a:avLst/>
          </a:prstGeom>
          <a:solidFill>
            <a:srgbClr val="1C45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32"/>
          <p:cNvSpPr txBox="1"/>
          <p:nvPr>
            <p:ph idx="1" type="subTitle"/>
          </p:nvPr>
        </p:nvSpPr>
        <p:spPr>
          <a:xfrm>
            <a:off x="311700" y="382950"/>
            <a:ext cx="8520600" cy="494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id" sz="2400">
                <a:solidFill>
                  <a:schemeClr val="dk1"/>
                </a:solidFill>
              </a:rPr>
              <a:t>Contoh </a:t>
            </a:r>
            <a:r>
              <a:rPr b="1" lang="id" sz="2400">
                <a:solidFill>
                  <a:schemeClr val="dk1"/>
                </a:solidFill>
              </a:rPr>
              <a:t>O</a:t>
            </a:r>
            <a:endParaRPr sz="2400">
              <a:solidFill>
                <a:schemeClr val="dk1"/>
              </a:solidFill>
            </a:endParaRPr>
          </a:p>
        </p:txBody>
      </p:sp>
      <p:sp>
        <p:nvSpPr>
          <p:cNvPr id="191" name="Google Shape;191;p32"/>
          <p:cNvSpPr txBox="1"/>
          <p:nvPr>
            <p:ph idx="1" type="subTitle"/>
          </p:nvPr>
        </p:nvSpPr>
        <p:spPr>
          <a:xfrm>
            <a:off x="311700" y="1661550"/>
            <a:ext cx="3151500" cy="31032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434343"/>
              </a:buClr>
              <a:buSzPts val="1800"/>
              <a:buChar char="●"/>
            </a:pPr>
            <a:r>
              <a:rPr lang="id" sz="1800">
                <a:solidFill>
                  <a:srgbClr val="434343"/>
                </a:solidFill>
              </a:rPr>
              <a:t>terima konten</a:t>
            </a:r>
            <a:endParaRPr sz="1800">
              <a:solidFill>
                <a:srgbClr val="434343"/>
              </a:solidFill>
            </a:endParaRPr>
          </a:p>
          <a:p>
            <a:pPr indent="-342900" lvl="0" marL="457200" rtl="0" algn="l">
              <a:lnSpc>
                <a:spcPct val="150000"/>
              </a:lnSpc>
              <a:spcBef>
                <a:spcPts val="0"/>
              </a:spcBef>
              <a:spcAft>
                <a:spcPts val="0"/>
              </a:spcAft>
              <a:buClr>
                <a:srgbClr val="434343"/>
              </a:buClr>
              <a:buSzPts val="1800"/>
              <a:buChar char="●"/>
            </a:pPr>
            <a:r>
              <a:rPr lang="id" sz="1800">
                <a:solidFill>
                  <a:srgbClr val="434343"/>
                </a:solidFill>
              </a:rPr>
              <a:t>print</a:t>
            </a:r>
            <a:endParaRPr sz="1800">
              <a:solidFill>
                <a:srgbClr val="434343"/>
              </a:solidFill>
            </a:endParaRPr>
          </a:p>
        </p:txBody>
      </p:sp>
      <p:pic>
        <p:nvPicPr>
          <p:cNvPr id="192" name="Google Shape;192;p32"/>
          <p:cNvPicPr preferRelativeResize="0"/>
          <p:nvPr/>
        </p:nvPicPr>
        <p:blipFill rotWithShape="1">
          <a:blip r:embed="rId3">
            <a:alphaModFix/>
          </a:blip>
          <a:srcRect b="71701" l="0" r="0" t="1177"/>
          <a:stretch/>
        </p:blipFill>
        <p:spPr>
          <a:xfrm>
            <a:off x="4235075" y="1661550"/>
            <a:ext cx="3608000" cy="17713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196" name="Shape 196"/>
        <p:cNvGrpSpPr/>
        <p:nvPr/>
      </p:nvGrpSpPr>
      <p:grpSpPr>
        <a:xfrm>
          <a:off x="0" y="0"/>
          <a:ext cx="0" cy="0"/>
          <a:chOff x="0" y="0"/>
          <a:chExt cx="0" cy="0"/>
        </a:xfrm>
      </p:grpSpPr>
      <p:sp>
        <p:nvSpPr>
          <p:cNvPr id="197" name="Google Shape;197;p33"/>
          <p:cNvSpPr/>
          <p:nvPr/>
        </p:nvSpPr>
        <p:spPr>
          <a:xfrm>
            <a:off x="0" y="0"/>
            <a:ext cx="9144000" cy="1260000"/>
          </a:xfrm>
          <a:prstGeom prst="rect">
            <a:avLst/>
          </a:prstGeom>
          <a:solidFill>
            <a:srgbClr val="1C45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33"/>
          <p:cNvSpPr txBox="1"/>
          <p:nvPr>
            <p:ph idx="1" type="subTitle"/>
          </p:nvPr>
        </p:nvSpPr>
        <p:spPr>
          <a:xfrm>
            <a:off x="311700" y="382950"/>
            <a:ext cx="8520600" cy="494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id" sz="2400">
                <a:solidFill>
                  <a:schemeClr val="dk1"/>
                </a:solidFill>
              </a:rPr>
              <a:t>BasePrinter</a:t>
            </a:r>
            <a:endParaRPr sz="2400">
              <a:solidFill>
                <a:schemeClr val="dk1"/>
              </a:solidFill>
            </a:endParaRPr>
          </a:p>
        </p:txBody>
      </p:sp>
      <p:sp>
        <p:nvSpPr>
          <p:cNvPr id="199" name="Google Shape;199;p33"/>
          <p:cNvSpPr txBox="1"/>
          <p:nvPr>
            <p:ph idx="1" type="subTitle"/>
          </p:nvPr>
        </p:nvSpPr>
        <p:spPr>
          <a:xfrm>
            <a:off x="311700" y="1661550"/>
            <a:ext cx="3151500" cy="31032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434343"/>
              </a:buClr>
              <a:buSzPts val="1800"/>
              <a:buChar char="●"/>
            </a:pPr>
            <a:r>
              <a:rPr lang="id" sz="1800">
                <a:solidFill>
                  <a:srgbClr val="434343"/>
                </a:solidFill>
              </a:rPr>
              <a:t>cek tinta</a:t>
            </a:r>
            <a:endParaRPr sz="1800">
              <a:solidFill>
                <a:srgbClr val="434343"/>
              </a:solidFill>
            </a:endParaRPr>
          </a:p>
          <a:p>
            <a:pPr indent="-342900" lvl="0" marL="457200" rtl="0" algn="l">
              <a:lnSpc>
                <a:spcPct val="150000"/>
              </a:lnSpc>
              <a:spcBef>
                <a:spcPts val="0"/>
              </a:spcBef>
              <a:spcAft>
                <a:spcPts val="0"/>
              </a:spcAft>
              <a:buClr>
                <a:srgbClr val="434343"/>
              </a:buClr>
              <a:buSzPts val="1800"/>
              <a:buChar char="●"/>
            </a:pPr>
            <a:r>
              <a:rPr lang="id" sz="1800">
                <a:solidFill>
                  <a:srgbClr val="434343"/>
                </a:solidFill>
              </a:rPr>
              <a:t>print</a:t>
            </a:r>
            <a:endParaRPr sz="1800">
              <a:solidFill>
                <a:srgbClr val="434343"/>
              </a:solidFill>
            </a:endParaRPr>
          </a:p>
        </p:txBody>
      </p:sp>
      <p:pic>
        <p:nvPicPr>
          <p:cNvPr id="200" name="Google Shape;200;p33"/>
          <p:cNvPicPr preferRelativeResize="0"/>
          <p:nvPr/>
        </p:nvPicPr>
        <p:blipFill rotWithShape="1">
          <a:blip r:embed="rId3">
            <a:alphaModFix/>
          </a:blip>
          <a:srcRect b="31762" l="0" r="0" t="29092"/>
          <a:stretch/>
        </p:blipFill>
        <p:spPr>
          <a:xfrm>
            <a:off x="4219275" y="1661550"/>
            <a:ext cx="3639600" cy="257904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204" name="Shape 204"/>
        <p:cNvGrpSpPr/>
        <p:nvPr/>
      </p:nvGrpSpPr>
      <p:grpSpPr>
        <a:xfrm>
          <a:off x="0" y="0"/>
          <a:ext cx="0" cy="0"/>
          <a:chOff x="0" y="0"/>
          <a:chExt cx="0" cy="0"/>
        </a:xfrm>
      </p:grpSpPr>
      <p:sp>
        <p:nvSpPr>
          <p:cNvPr id="205" name="Google Shape;205;p34"/>
          <p:cNvSpPr/>
          <p:nvPr/>
        </p:nvSpPr>
        <p:spPr>
          <a:xfrm>
            <a:off x="0" y="0"/>
            <a:ext cx="9144000" cy="1260000"/>
          </a:xfrm>
          <a:prstGeom prst="rect">
            <a:avLst/>
          </a:prstGeom>
          <a:solidFill>
            <a:srgbClr val="1C45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34"/>
          <p:cNvSpPr txBox="1"/>
          <p:nvPr>
            <p:ph idx="1" type="subTitle"/>
          </p:nvPr>
        </p:nvSpPr>
        <p:spPr>
          <a:xfrm>
            <a:off x="311700" y="382950"/>
            <a:ext cx="8520600" cy="494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id" sz="2400">
                <a:solidFill>
                  <a:schemeClr val="dk1"/>
                </a:solidFill>
              </a:rPr>
              <a:t>Color </a:t>
            </a:r>
            <a:r>
              <a:rPr lang="id" sz="2400">
                <a:solidFill>
                  <a:schemeClr val="dk1"/>
                </a:solidFill>
              </a:rPr>
              <a:t>and</a:t>
            </a:r>
            <a:r>
              <a:rPr b="1" lang="id" sz="2400">
                <a:solidFill>
                  <a:schemeClr val="dk1"/>
                </a:solidFill>
              </a:rPr>
              <a:t> Black White</a:t>
            </a:r>
            <a:endParaRPr b="1" sz="2400">
              <a:solidFill>
                <a:schemeClr val="dk1"/>
              </a:solidFill>
            </a:endParaRPr>
          </a:p>
        </p:txBody>
      </p:sp>
      <p:sp>
        <p:nvSpPr>
          <p:cNvPr id="207" name="Google Shape;207;p34"/>
          <p:cNvSpPr txBox="1"/>
          <p:nvPr>
            <p:ph idx="1" type="subTitle"/>
          </p:nvPr>
        </p:nvSpPr>
        <p:spPr>
          <a:xfrm>
            <a:off x="311700" y="1661550"/>
            <a:ext cx="3151500" cy="31032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434343"/>
              </a:buClr>
              <a:buSzPts val="1800"/>
              <a:buChar char="●"/>
            </a:pPr>
            <a:r>
              <a:rPr lang="id" sz="1800">
                <a:solidFill>
                  <a:srgbClr val="434343"/>
                </a:solidFill>
              </a:rPr>
              <a:t>print berdasar warna</a:t>
            </a:r>
            <a:endParaRPr sz="1800">
              <a:solidFill>
                <a:srgbClr val="434343"/>
              </a:solidFill>
            </a:endParaRPr>
          </a:p>
          <a:p>
            <a:pPr indent="-342900" lvl="0" marL="457200" rtl="0" algn="l">
              <a:lnSpc>
                <a:spcPct val="150000"/>
              </a:lnSpc>
              <a:spcBef>
                <a:spcPts val="0"/>
              </a:spcBef>
              <a:spcAft>
                <a:spcPts val="0"/>
              </a:spcAft>
              <a:buClr>
                <a:srgbClr val="434343"/>
              </a:buClr>
              <a:buSzPts val="1800"/>
              <a:buChar char="●"/>
            </a:pPr>
            <a:r>
              <a:rPr lang="id" sz="1800">
                <a:solidFill>
                  <a:srgbClr val="434343"/>
                </a:solidFill>
              </a:rPr>
              <a:t>menurunkan behaviour dari parrent</a:t>
            </a:r>
            <a:endParaRPr sz="1800">
              <a:solidFill>
                <a:srgbClr val="434343"/>
              </a:solidFill>
            </a:endParaRPr>
          </a:p>
          <a:p>
            <a:pPr indent="-342900" lvl="0" marL="457200" rtl="0" algn="l">
              <a:lnSpc>
                <a:spcPct val="150000"/>
              </a:lnSpc>
              <a:spcBef>
                <a:spcPts val="0"/>
              </a:spcBef>
              <a:spcAft>
                <a:spcPts val="0"/>
              </a:spcAft>
              <a:buClr>
                <a:srgbClr val="434343"/>
              </a:buClr>
              <a:buSzPts val="1800"/>
              <a:buChar char="●"/>
            </a:pPr>
            <a:r>
              <a:rPr lang="id" sz="1800">
                <a:solidFill>
                  <a:srgbClr val="434343"/>
                </a:solidFill>
              </a:rPr>
              <a:t>menambahkan ekstensi dengan print berdasar warna</a:t>
            </a:r>
            <a:endParaRPr sz="1800">
              <a:solidFill>
                <a:srgbClr val="434343"/>
              </a:solidFill>
            </a:endParaRPr>
          </a:p>
        </p:txBody>
      </p:sp>
      <p:pic>
        <p:nvPicPr>
          <p:cNvPr id="208" name="Google Shape;208;p34"/>
          <p:cNvPicPr preferRelativeResize="0"/>
          <p:nvPr/>
        </p:nvPicPr>
        <p:blipFill rotWithShape="1">
          <a:blip r:embed="rId3">
            <a:alphaModFix/>
          </a:blip>
          <a:srcRect b="0" l="0" r="0" t="68937"/>
          <a:stretch/>
        </p:blipFill>
        <p:spPr>
          <a:xfrm>
            <a:off x="4219275" y="1661558"/>
            <a:ext cx="4407299" cy="2478174"/>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212" name="Shape 212"/>
        <p:cNvGrpSpPr/>
        <p:nvPr/>
      </p:nvGrpSpPr>
      <p:grpSpPr>
        <a:xfrm>
          <a:off x="0" y="0"/>
          <a:ext cx="0" cy="0"/>
          <a:chOff x="0" y="0"/>
          <a:chExt cx="0" cy="0"/>
        </a:xfrm>
      </p:grpSpPr>
      <p:sp>
        <p:nvSpPr>
          <p:cNvPr id="213" name="Google Shape;213;p35"/>
          <p:cNvSpPr/>
          <p:nvPr/>
        </p:nvSpPr>
        <p:spPr>
          <a:xfrm>
            <a:off x="0" y="0"/>
            <a:ext cx="9144000" cy="1260000"/>
          </a:xfrm>
          <a:prstGeom prst="rect">
            <a:avLst/>
          </a:prstGeom>
          <a:solidFill>
            <a:srgbClr val="1C45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35"/>
          <p:cNvSpPr txBox="1"/>
          <p:nvPr>
            <p:ph idx="1" type="subTitle"/>
          </p:nvPr>
        </p:nvSpPr>
        <p:spPr>
          <a:xfrm>
            <a:off x="311700" y="382950"/>
            <a:ext cx="8520600" cy="494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id" sz="2400">
                <a:solidFill>
                  <a:srgbClr val="FFFFFF"/>
                </a:solidFill>
              </a:rPr>
              <a:t>Prinsip </a:t>
            </a:r>
            <a:r>
              <a:rPr b="1" lang="id" sz="2400">
                <a:solidFill>
                  <a:srgbClr val="FFFFFF"/>
                </a:solidFill>
              </a:rPr>
              <a:t>L</a:t>
            </a:r>
            <a:endParaRPr b="1" sz="2400">
              <a:solidFill>
                <a:srgbClr val="FFFFFF"/>
              </a:solidFill>
            </a:endParaRPr>
          </a:p>
        </p:txBody>
      </p:sp>
      <p:sp>
        <p:nvSpPr>
          <p:cNvPr id="215" name="Google Shape;215;p35"/>
          <p:cNvSpPr txBox="1"/>
          <p:nvPr>
            <p:ph idx="1" type="subTitle"/>
          </p:nvPr>
        </p:nvSpPr>
        <p:spPr>
          <a:xfrm>
            <a:off x="311700" y="1661550"/>
            <a:ext cx="8520600" cy="31032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id" sz="1800">
                <a:solidFill>
                  <a:srgbClr val="434343"/>
                </a:solidFill>
              </a:rPr>
              <a:t>Liskov Substitution</a:t>
            </a:r>
            <a:r>
              <a:rPr lang="id" sz="1800">
                <a:solidFill>
                  <a:srgbClr val="434343"/>
                </a:solidFill>
              </a:rPr>
              <a:t>, yaitu:</a:t>
            </a:r>
            <a:endParaRPr sz="1800">
              <a:solidFill>
                <a:srgbClr val="434343"/>
              </a:solidFill>
            </a:endParaRPr>
          </a:p>
          <a:p>
            <a:pPr indent="-342900" lvl="0" marL="457200" rtl="0" algn="l">
              <a:lnSpc>
                <a:spcPct val="150000"/>
              </a:lnSpc>
              <a:spcBef>
                <a:spcPts val="0"/>
              </a:spcBef>
              <a:spcAft>
                <a:spcPts val="0"/>
              </a:spcAft>
              <a:buClr>
                <a:srgbClr val="434343"/>
              </a:buClr>
              <a:buSzPts val="1800"/>
              <a:buChar char="●"/>
            </a:pPr>
            <a:r>
              <a:rPr lang="id" sz="1800">
                <a:solidFill>
                  <a:srgbClr val="434343"/>
                </a:solidFill>
              </a:rPr>
              <a:t>Kelas turunan harus bisa menjadi pengganti bagi kelas parent-nya.</a:t>
            </a:r>
            <a:endParaRPr sz="1800">
              <a:solidFill>
                <a:srgbClr val="434343"/>
              </a:solidFill>
            </a:endParaRPr>
          </a:p>
          <a:p>
            <a:pPr indent="-342900" lvl="0" marL="457200" rtl="0" algn="l">
              <a:lnSpc>
                <a:spcPct val="150000"/>
              </a:lnSpc>
              <a:spcBef>
                <a:spcPts val="0"/>
              </a:spcBef>
              <a:spcAft>
                <a:spcPts val="0"/>
              </a:spcAft>
              <a:buClr>
                <a:srgbClr val="434343"/>
              </a:buClr>
              <a:buSzPts val="1800"/>
              <a:buChar char="●"/>
            </a:pPr>
            <a:r>
              <a:rPr lang="id" sz="1800">
                <a:solidFill>
                  <a:srgbClr val="434343"/>
                </a:solidFill>
              </a:rPr>
              <a:t>Tidak boleh mengosongkan method yang di override atau implementasi raise exception.</a:t>
            </a:r>
            <a:endParaRPr sz="1800">
              <a:solidFill>
                <a:srgbClr val="434343"/>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219" name="Shape 219"/>
        <p:cNvGrpSpPr/>
        <p:nvPr/>
      </p:nvGrpSpPr>
      <p:grpSpPr>
        <a:xfrm>
          <a:off x="0" y="0"/>
          <a:ext cx="0" cy="0"/>
          <a:chOff x="0" y="0"/>
          <a:chExt cx="0" cy="0"/>
        </a:xfrm>
      </p:grpSpPr>
      <p:sp>
        <p:nvSpPr>
          <p:cNvPr id="220" name="Google Shape;220;p36"/>
          <p:cNvSpPr/>
          <p:nvPr/>
        </p:nvSpPr>
        <p:spPr>
          <a:xfrm>
            <a:off x="0" y="0"/>
            <a:ext cx="9144000" cy="1260000"/>
          </a:xfrm>
          <a:prstGeom prst="rect">
            <a:avLst/>
          </a:prstGeom>
          <a:solidFill>
            <a:srgbClr val="1C45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36"/>
          <p:cNvSpPr txBox="1"/>
          <p:nvPr>
            <p:ph idx="1" type="subTitle"/>
          </p:nvPr>
        </p:nvSpPr>
        <p:spPr>
          <a:xfrm>
            <a:off x="311700" y="382950"/>
            <a:ext cx="8520600" cy="494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id" sz="2400">
                <a:solidFill>
                  <a:schemeClr val="dk1"/>
                </a:solidFill>
              </a:rPr>
              <a:t>Contoh</a:t>
            </a:r>
            <a:r>
              <a:rPr b="1" lang="id" sz="2400">
                <a:solidFill>
                  <a:schemeClr val="dk1"/>
                </a:solidFill>
              </a:rPr>
              <a:t> L</a:t>
            </a:r>
            <a:endParaRPr b="1" sz="2400">
              <a:solidFill>
                <a:schemeClr val="dk1"/>
              </a:solidFill>
            </a:endParaRPr>
          </a:p>
        </p:txBody>
      </p:sp>
      <p:sp>
        <p:nvSpPr>
          <p:cNvPr id="222" name="Google Shape;222;p36"/>
          <p:cNvSpPr txBox="1"/>
          <p:nvPr>
            <p:ph idx="1" type="subTitle"/>
          </p:nvPr>
        </p:nvSpPr>
        <p:spPr>
          <a:xfrm>
            <a:off x="311700" y="1661550"/>
            <a:ext cx="3151500" cy="31032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id" sz="1800">
                <a:solidFill>
                  <a:srgbClr val="434343"/>
                </a:solidFill>
              </a:rPr>
              <a:t>Ketika kita inisiasi square dan kita panggil attribut width maka tidak boleh ada error ketika kita memangil attribut tersebut.</a:t>
            </a:r>
            <a:endParaRPr sz="1800">
              <a:solidFill>
                <a:srgbClr val="434343"/>
              </a:solidFill>
            </a:endParaRPr>
          </a:p>
        </p:txBody>
      </p:sp>
      <p:pic>
        <p:nvPicPr>
          <p:cNvPr id="223" name="Google Shape;223;p36"/>
          <p:cNvPicPr preferRelativeResize="0"/>
          <p:nvPr/>
        </p:nvPicPr>
        <p:blipFill>
          <a:blip r:embed="rId3">
            <a:alphaModFix/>
          </a:blip>
          <a:stretch>
            <a:fillRect/>
          </a:stretch>
        </p:blipFill>
        <p:spPr>
          <a:xfrm>
            <a:off x="4965800" y="782400"/>
            <a:ext cx="2914250" cy="3578699"/>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227" name="Shape 227"/>
        <p:cNvGrpSpPr/>
        <p:nvPr/>
      </p:nvGrpSpPr>
      <p:grpSpPr>
        <a:xfrm>
          <a:off x="0" y="0"/>
          <a:ext cx="0" cy="0"/>
          <a:chOff x="0" y="0"/>
          <a:chExt cx="0" cy="0"/>
        </a:xfrm>
      </p:grpSpPr>
      <p:sp>
        <p:nvSpPr>
          <p:cNvPr id="228" name="Google Shape;228;p37"/>
          <p:cNvSpPr/>
          <p:nvPr/>
        </p:nvSpPr>
        <p:spPr>
          <a:xfrm>
            <a:off x="0" y="0"/>
            <a:ext cx="9144000" cy="1260000"/>
          </a:xfrm>
          <a:prstGeom prst="rect">
            <a:avLst/>
          </a:prstGeom>
          <a:solidFill>
            <a:srgbClr val="1C45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37"/>
          <p:cNvSpPr txBox="1"/>
          <p:nvPr>
            <p:ph idx="1" type="subTitle"/>
          </p:nvPr>
        </p:nvSpPr>
        <p:spPr>
          <a:xfrm>
            <a:off x="311700" y="382950"/>
            <a:ext cx="8520600" cy="494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id" sz="2400">
                <a:solidFill>
                  <a:srgbClr val="FFFFFF"/>
                </a:solidFill>
              </a:rPr>
              <a:t>Caranya</a:t>
            </a:r>
            <a:r>
              <a:rPr lang="id" sz="2400">
                <a:solidFill>
                  <a:srgbClr val="FFFFFF"/>
                </a:solidFill>
              </a:rPr>
              <a:t> </a:t>
            </a:r>
            <a:r>
              <a:rPr b="1" lang="id" sz="2400">
                <a:solidFill>
                  <a:srgbClr val="FFFFFF"/>
                </a:solidFill>
              </a:rPr>
              <a:t>L</a:t>
            </a:r>
            <a:endParaRPr b="1" sz="2400">
              <a:solidFill>
                <a:srgbClr val="FFFFFF"/>
              </a:solidFill>
            </a:endParaRPr>
          </a:p>
        </p:txBody>
      </p:sp>
      <p:sp>
        <p:nvSpPr>
          <p:cNvPr id="230" name="Google Shape;230;p37"/>
          <p:cNvSpPr txBox="1"/>
          <p:nvPr>
            <p:ph idx="1" type="subTitle"/>
          </p:nvPr>
        </p:nvSpPr>
        <p:spPr>
          <a:xfrm>
            <a:off x="311700" y="1661550"/>
            <a:ext cx="8520600" cy="31032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434343"/>
              </a:buClr>
              <a:buSzPts val="1800"/>
              <a:buChar char="●"/>
            </a:pPr>
            <a:r>
              <a:rPr lang="id" sz="1800">
                <a:solidFill>
                  <a:srgbClr val="434343"/>
                </a:solidFill>
              </a:rPr>
              <a:t>Implementasi turunan berdasar dari behaviour.</a:t>
            </a:r>
            <a:endParaRPr sz="1800">
              <a:solidFill>
                <a:srgbClr val="434343"/>
              </a:solidFill>
            </a:endParaRPr>
          </a:p>
          <a:p>
            <a:pPr indent="-342900" lvl="0" marL="457200" rtl="0" algn="l">
              <a:lnSpc>
                <a:spcPct val="150000"/>
              </a:lnSpc>
              <a:spcBef>
                <a:spcPts val="0"/>
              </a:spcBef>
              <a:spcAft>
                <a:spcPts val="0"/>
              </a:spcAft>
              <a:buClr>
                <a:srgbClr val="434343"/>
              </a:buClr>
              <a:buSzPts val="1800"/>
              <a:buChar char="●"/>
            </a:pPr>
            <a:r>
              <a:rPr lang="id" sz="1800">
                <a:solidFill>
                  <a:srgbClr val="434343"/>
                </a:solidFill>
              </a:rPr>
              <a:t>Jangan melanggar behaviour dari parent class.</a:t>
            </a:r>
            <a:endParaRPr sz="1800">
              <a:solidFill>
                <a:srgbClr val="434343"/>
              </a:solidFill>
            </a:endParaRPr>
          </a:p>
          <a:p>
            <a:pPr indent="-342900" lvl="0" marL="457200" rtl="0" algn="l">
              <a:lnSpc>
                <a:spcPct val="150000"/>
              </a:lnSpc>
              <a:spcBef>
                <a:spcPts val="0"/>
              </a:spcBef>
              <a:spcAft>
                <a:spcPts val="0"/>
              </a:spcAft>
              <a:buClr>
                <a:srgbClr val="434343"/>
              </a:buClr>
              <a:buSzPts val="1800"/>
              <a:buChar char="●"/>
            </a:pPr>
            <a:r>
              <a:rPr lang="id" sz="1800">
                <a:solidFill>
                  <a:srgbClr val="434343"/>
                </a:solidFill>
              </a:rPr>
              <a:t>Patuhi </a:t>
            </a:r>
            <a:r>
              <a:rPr i="1" lang="id" sz="1800">
                <a:solidFill>
                  <a:srgbClr val="434343"/>
                </a:solidFill>
              </a:rPr>
              <a:t>pre-condition </a:t>
            </a:r>
            <a:r>
              <a:rPr lang="id" sz="1800">
                <a:solidFill>
                  <a:srgbClr val="434343"/>
                </a:solidFill>
              </a:rPr>
              <a:t>dan </a:t>
            </a:r>
            <a:r>
              <a:rPr i="1" lang="id" sz="1800">
                <a:solidFill>
                  <a:srgbClr val="434343"/>
                </a:solidFill>
              </a:rPr>
              <a:t>post-condition </a:t>
            </a:r>
            <a:r>
              <a:rPr lang="id" sz="1800">
                <a:solidFill>
                  <a:srgbClr val="434343"/>
                </a:solidFill>
              </a:rPr>
              <a:t>(Design By Contract).</a:t>
            </a:r>
            <a:endParaRPr sz="1800">
              <a:solidFill>
                <a:srgbClr val="434343"/>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234" name="Shape 234"/>
        <p:cNvGrpSpPr/>
        <p:nvPr/>
      </p:nvGrpSpPr>
      <p:grpSpPr>
        <a:xfrm>
          <a:off x="0" y="0"/>
          <a:ext cx="0" cy="0"/>
          <a:chOff x="0" y="0"/>
          <a:chExt cx="0" cy="0"/>
        </a:xfrm>
      </p:grpSpPr>
      <p:sp>
        <p:nvSpPr>
          <p:cNvPr id="235" name="Google Shape;235;p38"/>
          <p:cNvSpPr/>
          <p:nvPr/>
        </p:nvSpPr>
        <p:spPr>
          <a:xfrm>
            <a:off x="0" y="0"/>
            <a:ext cx="9144000" cy="1260000"/>
          </a:xfrm>
          <a:prstGeom prst="rect">
            <a:avLst/>
          </a:prstGeom>
          <a:solidFill>
            <a:srgbClr val="1C45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38"/>
          <p:cNvSpPr txBox="1"/>
          <p:nvPr>
            <p:ph idx="1" type="subTitle"/>
          </p:nvPr>
        </p:nvSpPr>
        <p:spPr>
          <a:xfrm>
            <a:off x="311700" y="382950"/>
            <a:ext cx="8520600" cy="494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id" sz="2400">
                <a:solidFill>
                  <a:srgbClr val="FFFFFF"/>
                </a:solidFill>
              </a:rPr>
              <a:t>Pre Condition dan Post Condition</a:t>
            </a:r>
            <a:endParaRPr b="1" sz="2400">
              <a:solidFill>
                <a:srgbClr val="FFFFFF"/>
              </a:solidFill>
            </a:endParaRPr>
          </a:p>
        </p:txBody>
      </p:sp>
      <p:sp>
        <p:nvSpPr>
          <p:cNvPr id="237" name="Google Shape;237;p38"/>
          <p:cNvSpPr txBox="1"/>
          <p:nvPr>
            <p:ph idx="1" type="subTitle"/>
          </p:nvPr>
        </p:nvSpPr>
        <p:spPr>
          <a:xfrm>
            <a:off x="311700" y="1661550"/>
            <a:ext cx="8520600" cy="31032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434343"/>
              </a:buClr>
              <a:buSzPts val="1800"/>
              <a:buChar char="●"/>
            </a:pPr>
            <a:r>
              <a:rPr lang="id" sz="1800">
                <a:solidFill>
                  <a:srgbClr val="434343"/>
                </a:solidFill>
              </a:rPr>
              <a:t>Precondition bisa diraih dengan pengecekan nilai awal bisa dengan komparasi, misal ketika inisialisasi sebuah object kita bandingkan apakah type data tersebut sudah sesuai atau belum.</a:t>
            </a:r>
            <a:endParaRPr sz="1800">
              <a:solidFill>
                <a:srgbClr val="434343"/>
              </a:solidFill>
            </a:endParaRPr>
          </a:p>
          <a:p>
            <a:pPr indent="-342900" lvl="0" marL="457200" rtl="0" algn="l">
              <a:lnSpc>
                <a:spcPct val="150000"/>
              </a:lnSpc>
              <a:spcBef>
                <a:spcPts val="0"/>
              </a:spcBef>
              <a:spcAft>
                <a:spcPts val="0"/>
              </a:spcAft>
              <a:buClr>
                <a:srgbClr val="434343"/>
              </a:buClr>
              <a:buSzPts val="1800"/>
              <a:buChar char="●"/>
            </a:pPr>
            <a:r>
              <a:rPr lang="id" sz="1800">
                <a:solidFill>
                  <a:srgbClr val="434343"/>
                </a:solidFill>
              </a:rPr>
              <a:t>Postcondition bisa diraih dengan melakukan assert di unit test.</a:t>
            </a:r>
            <a:endParaRPr sz="1800">
              <a:solidFill>
                <a:srgbClr val="434343"/>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241" name="Shape 241"/>
        <p:cNvGrpSpPr/>
        <p:nvPr/>
      </p:nvGrpSpPr>
      <p:grpSpPr>
        <a:xfrm>
          <a:off x="0" y="0"/>
          <a:ext cx="0" cy="0"/>
          <a:chOff x="0" y="0"/>
          <a:chExt cx="0" cy="0"/>
        </a:xfrm>
      </p:grpSpPr>
      <p:sp>
        <p:nvSpPr>
          <p:cNvPr id="242" name="Google Shape;242;p39"/>
          <p:cNvSpPr/>
          <p:nvPr/>
        </p:nvSpPr>
        <p:spPr>
          <a:xfrm>
            <a:off x="0" y="0"/>
            <a:ext cx="9144000" cy="1260000"/>
          </a:xfrm>
          <a:prstGeom prst="rect">
            <a:avLst/>
          </a:prstGeom>
          <a:solidFill>
            <a:srgbClr val="1C45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39"/>
          <p:cNvSpPr txBox="1"/>
          <p:nvPr>
            <p:ph idx="1" type="subTitle"/>
          </p:nvPr>
        </p:nvSpPr>
        <p:spPr>
          <a:xfrm>
            <a:off x="311700" y="382950"/>
            <a:ext cx="8520600" cy="494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id" sz="2400">
                <a:solidFill>
                  <a:srgbClr val="FFFFFF"/>
                </a:solidFill>
              </a:rPr>
              <a:t>Prinsip </a:t>
            </a:r>
            <a:r>
              <a:rPr b="1" lang="id" sz="2400">
                <a:solidFill>
                  <a:srgbClr val="FFFFFF"/>
                </a:solidFill>
              </a:rPr>
              <a:t>I</a:t>
            </a:r>
            <a:endParaRPr b="1" sz="2400">
              <a:solidFill>
                <a:srgbClr val="FFFFFF"/>
              </a:solidFill>
            </a:endParaRPr>
          </a:p>
        </p:txBody>
      </p:sp>
      <p:sp>
        <p:nvSpPr>
          <p:cNvPr id="244" name="Google Shape;244;p39"/>
          <p:cNvSpPr txBox="1"/>
          <p:nvPr>
            <p:ph idx="1" type="subTitle"/>
          </p:nvPr>
        </p:nvSpPr>
        <p:spPr>
          <a:xfrm>
            <a:off x="311700" y="1661550"/>
            <a:ext cx="8520600" cy="31032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id" sz="1800">
                <a:solidFill>
                  <a:srgbClr val="434343"/>
                </a:solidFill>
              </a:rPr>
              <a:t>Interface Segregation</a:t>
            </a:r>
            <a:r>
              <a:rPr lang="id" sz="1800">
                <a:solidFill>
                  <a:srgbClr val="434343"/>
                </a:solidFill>
              </a:rPr>
              <a:t>, yaitu:</a:t>
            </a:r>
            <a:endParaRPr sz="1800">
              <a:solidFill>
                <a:srgbClr val="434343"/>
              </a:solidFill>
            </a:endParaRPr>
          </a:p>
          <a:p>
            <a:pPr indent="0" lvl="0" marL="0" rtl="0" algn="l">
              <a:lnSpc>
                <a:spcPct val="150000"/>
              </a:lnSpc>
              <a:spcBef>
                <a:spcPts val="0"/>
              </a:spcBef>
              <a:spcAft>
                <a:spcPts val="0"/>
              </a:spcAft>
              <a:buNone/>
            </a:pPr>
            <a:r>
              <a:t/>
            </a:r>
            <a:endParaRPr sz="1800">
              <a:solidFill>
                <a:srgbClr val="434343"/>
              </a:solidFill>
            </a:endParaRPr>
          </a:p>
          <a:p>
            <a:pPr indent="0" lvl="0" marL="0" rtl="0" algn="l">
              <a:lnSpc>
                <a:spcPct val="150000"/>
              </a:lnSpc>
              <a:spcBef>
                <a:spcPts val="0"/>
              </a:spcBef>
              <a:spcAft>
                <a:spcPts val="0"/>
              </a:spcAft>
              <a:buNone/>
            </a:pPr>
            <a:r>
              <a:rPr lang="id" sz="1800">
                <a:solidFill>
                  <a:srgbClr val="434343"/>
                </a:solidFill>
              </a:rPr>
              <a:t>Client dengan interface yang memiliki tugas spesifik lebih baik daripada satu interface yang digunakan oleh semua client(satu interface untuk satu client).</a:t>
            </a:r>
            <a:endParaRPr sz="1800">
              <a:solidFill>
                <a:srgbClr val="434343"/>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248" name="Shape 248"/>
        <p:cNvGrpSpPr/>
        <p:nvPr/>
      </p:nvGrpSpPr>
      <p:grpSpPr>
        <a:xfrm>
          <a:off x="0" y="0"/>
          <a:ext cx="0" cy="0"/>
          <a:chOff x="0" y="0"/>
          <a:chExt cx="0" cy="0"/>
        </a:xfrm>
      </p:grpSpPr>
      <p:sp>
        <p:nvSpPr>
          <p:cNvPr id="249" name="Google Shape;249;p40"/>
          <p:cNvSpPr/>
          <p:nvPr/>
        </p:nvSpPr>
        <p:spPr>
          <a:xfrm>
            <a:off x="0" y="0"/>
            <a:ext cx="9144000" cy="1260000"/>
          </a:xfrm>
          <a:prstGeom prst="rect">
            <a:avLst/>
          </a:prstGeom>
          <a:solidFill>
            <a:srgbClr val="1C45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40"/>
          <p:cNvSpPr txBox="1"/>
          <p:nvPr>
            <p:ph idx="1" type="subTitle"/>
          </p:nvPr>
        </p:nvSpPr>
        <p:spPr>
          <a:xfrm>
            <a:off x="311700" y="382950"/>
            <a:ext cx="8520600" cy="494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id" sz="2400">
                <a:solidFill>
                  <a:srgbClr val="FFFFFF"/>
                </a:solidFill>
              </a:rPr>
              <a:t>Contoh </a:t>
            </a:r>
            <a:r>
              <a:rPr b="1" lang="id" sz="2400">
                <a:solidFill>
                  <a:srgbClr val="FFFFFF"/>
                </a:solidFill>
              </a:rPr>
              <a:t>I</a:t>
            </a:r>
            <a:endParaRPr b="1" sz="2400">
              <a:solidFill>
                <a:srgbClr val="FFFFFF"/>
              </a:solidFill>
            </a:endParaRPr>
          </a:p>
        </p:txBody>
      </p:sp>
      <p:sp>
        <p:nvSpPr>
          <p:cNvPr id="251" name="Google Shape;251;p40"/>
          <p:cNvSpPr txBox="1"/>
          <p:nvPr>
            <p:ph idx="1" type="subTitle"/>
          </p:nvPr>
        </p:nvSpPr>
        <p:spPr>
          <a:xfrm>
            <a:off x="311700" y="1661550"/>
            <a:ext cx="8520600" cy="31032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id" sz="1800">
                <a:solidFill>
                  <a:srgbClr val="434343"/>
                </a:solidFill>
              </a:rPr>
              <a:t>Di android kita punya interface </a:t>
            </a:r>
            <a:r>
              <a:rPr i="1" lang="id" sz="1800">
                <a:solidFill>
                  <a:srgbClr val="434343"/>
                </a:solidFill>
              </a:rPr>
              <a:t>onClickListener </a:t>
            </a:r>
            <a:r>
              <a:rPr lang="id" sz="1800">
                <a:solidFill>
                  <a:srgbClr val="434343"/>
                </a:solidFill>
              </a:rPr>
              <a:t>dan </a:t>
            </a:r>
            <a:r>
              <a:rPr i="1" lang="id" sz="1800">
                <a:solidFill>
                  <a:srgbClr val="434343"/>
                </a:solidFill>
              </a:rPr>
              <a:t>onLongClickListener</a:t>
            </a:r>
            <a:r>
              <a:rPr lang="id" sz="1800">
                <a:solidFill>
                  <a:srgbClr val="434343"/>
                </a:solidFill>
              </a:rPr>
              <a:t>, kenapa tidak disatukan saja? Misal jadi clickListener. </a:t>
            </a:r>
            <a:endParaRPr sz="1800">
              <a:solidFill>
                <a:srgbClr val="434343"/>
              </a:solidFill>
            </a:endParaRPr>
          </a:p>
          <a:p>
            <a:pPr indent="0" lvl="0" marL="0" rtl="0" algn="l">
              <a:lnSpc>
                <a:spcPct val="150000"/>
              </a:lnSpc>
              <a:spcBef>
                <a:spcPts val="0"/>
              </a:spcBef>
              <a:spcAft>
                <a:spcPts val="0"/>
              </a:spcAft>
              <a:buNone/>
            </a:pPr>
            <a:r>
              <a:t/>
            </a:r>
            <a:endParaRPr sz="1800">
              <a:solidFill>
                <a:srgbClr val="434343"/>
              </a:solidFill>
            </a:endParaRPr>
          </a:p>
          <a:p>
            <a:pPr indent="0" lvl="0" marL="0" rtl="0" algn="l">
              <a:lnSpc>
                <a:spcPct val="150000"/>
              </a:lnSpc>
              <a:spcBef>
                <a:spcPts val="0"/>
              </a:spcBef>
              <a:spcAft>
                <a:spcPts val="0"/>
              </a:spcAft>
              <a:buNone/>
            </a:pPr>
            <a:r>
              <a:rPr lang="id" sz="1800">
                <a:solidFill>
                  <a:srgbClr val="434343"/>
                </a:solidFill>
              </a:rPr>
              <a:t>Jika kita satukan ketika client ingin implementasi interface click maka dia harus implement dua-duanya padahal dia mungkin hanya butuh click saja tau long click.</a:t>
            </a:r>
            <a:endParaRPr sz="1800">
              <a:solidFill>
                <a:srgbClr val="434343"/>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255" name="Shape 255"/>
        <p:cNvGrpSpPr/>
        <p:nvPr/>
      </p:nvGrpSpPr>
      <p:grpSpPr>
        <a:xfrm>
          <a:off x="0" y="0"/>
          <a:ext cx="0" cy="0"/>
          <a:chOff x="0" y="0"/>
          <a:chExt cx="0" cy="0"/>
        </a:xfrm>
      </p:grpSpPr>
      <p:sp>
        <p:nvSpPr>
          <p:cNvPr id="256" name="Google Shape;256;p41"/>
          <p:cNvSpPr/>
          <p:nvPr/>
        </p:nvSpPr>
        <p:spPr>
          <a:xfrm>
            <a:off x="0" y="0"/>
            <a:ext cx="9144000" cy="1260000"/>
          </a:xfrm>
          <a:prstGeom prst="rect">
            <a:avLst/>
          </a:prstGeom>
          <a:solidFill>
            <a:srgbClr val="1C45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41"/>
          <p:cNvSpPr txBox="1"/>
          <p:nvPr>
            <p:ph idx="1" type="subTitle"/>
          </p:nvPr>
        </p:nvSpPr>
        <p:spPr>
          <a:xfrm>
            <a:off x="311700" y="382950"/>
            <a:ext cx="8520600" cy="494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id" sz="2400">
                <a:solidFill>
                  <a:srgbClr val="FFFFFF"/>
                </a:solidFill>
              </a:rPr>
              <a:t>Prinsip </a:t>
            </a:r>
            <a:r>
              <a:rPr b="1" lang="id" sz="2400">
                <a:solidFill>
                  <a:srgbClr val="FFFFFF"/>
                </a:solidFill>
              </a:rPr>
              <a:t>D</a:t>
            </a:r>
            <a:endParaRPr b="1" sz="2400">
              <a:solidFill>
                <a:srgbClr val="FFFFFF"/>
              </a:solidFill>
            </a:endParaRPr>
          </a:p>
        </p:txBody>
      </p:sp>
      <p:sp>
        <p:nvSpPr>
          <p:cNvPr id="258" name="Google Shape;258;p41"/>
          <p:cNvSpPr txBox="1"/>
          <p:nvPr>
            <p:ph idx="1" type="subTitle"/>
          </p:nvPr>
        </p:nvSpPr>
        <p:spPr>
          <a:xfrm>
            <a:off x="311700" y="1661550"/>
            <a:ext cx="8520600" cy="31032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id" sz="1800">
                <a:solidFill>
                  <a:srgbClr val="434343"/>
                </a:solidFill>
              </a:rPr>
              <a:t>Dependency Inversion</a:t>
            </a:r>
            <a:r>
              <a:rPr lang="id" sz="1800">
                <a:solidFill>
                  <a:srgbClr val="434343"/>
                </a:solidFill>
              </a:rPr>
              <a:t>, yaitu:</a:t>
            </a:r>
            <a:endParaRPr sz="1800">
              <a:solidFill>
                <a:srgbClr val="434343"/>
              </a:solidFill>
            </a:endParaRPr>
          </a:p>
          <a:p>
            <a:pPr indent="0" lvl="0" marL="0" rtl="0" algn="l">
              <a:lnSpc>
                <a:spcPct val="150000"/>
              </a:lnSpc>
              <a:spcBef>
                <a:spcPts val="0"/>
              </a:spcBef>
              <a:spcAft>
                <a:spcPts val="0"/>
              </a:spcAft>
              <a:buNone/>
            </a:pPr>
            <a:r>
              <a:t/>
            </a:r>
            <a:endParaRPr sz="1800">
              <a:solidFill>
                <a:srgbClr val="434343"/>
              </a:solidFill>
            </a:endParaRPr>
          </a:p>
          <a:p>
            <a:pPr indent="0" lvl="0" marL="0" rtl="0" algn="l">
              <a:lnSpc>
                <a:spcPct val="150000"/>
              </a:lnSpc>
              <a:spcBef>
                <a:spcPts val="0"/>
              </a:spcBef>
              <a:spcAft>
                <a:spcPts val="0"/>
              </a:spcAft>
              <a:buNone/>
            </a:pPr>
            <a:r>
              <a:rPr lang="id" sz="1800">
                <a:solidFill>
                  <a:srgbClr val="434343"/>
                </a:solidFill>
              </a:rPr>
              <a:t>Modul level-tinggi tidak bergantung pada modul level rendah. Keduanya bergantung pada abstraksi. Sementara abstraksi tidak bergantung kepada detail. Malah detail yang harus bergantung pada abstraksi.</a:t>
            </a:r>
            <a:endParaRPr sz="1800">
              <a:solidFill>
                <a:srgbClr val="434343"/>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67" name="Shape 67"/>
        <p:cNvGrpSpPr/>
        <p:nvPr/>
      </p:nvGrpSpPr>
      <p:grpSpPr>
        <a:xfrm>
          <a:off x="0" y="0"/>
          <a:ext cx="0" cy="0"/>
          <a:chOff x="0" y="0"/>
          <a:chExt cx="0" cy="0"/>
        </a:xfrm>
      </p:grpSpPr>
      <p:sp>
        <p:nvSpPr>
          <p:cNvPr id="68" name="Google Shape;68;p15"/>
          <p:cNvSpPr txBox="1"/>
          <p:nvPr>
            <p:ph idx="1" type="subTitle"/>
          </p:nvPr>
        </p:nvSpPr>
        <p:spPr>
          <a:xfrm>
            <a:off x="311700" y="2175450"/>
            <a:ext cx="8520600" cy="792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id" sz="2400">
                <a:solidFill>
                  <a:srgbClr val="FFFFFF"/>
                </a:solidFill>
              </a:rPr>
              <a:t>si Budi telah membuat aplikasi yang sempurna</a:t>
            </a:r>
            <a:endParaRPr sz="2400">
              <a:solidFill>
                <a:srgbClr val="FFFFFF"/>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262" name="Shape 262"/>
        <p:cNvGrpSpPr/>
        <p:nvPr/>
      </p:nvGrpSpPr>
      <p:grpSpPr>
        <a:xfrm>
          <a:off x="0" y="0"/>
          <a:ext cx="0" cy="0"/>
          <a:chOff x="0" y="0"/>
          <a:chExt cx="0" cy="0"/>
        </a:xfrm>
      </p:grpSpPr>
      <p:sp>
        <p:nvSpPr>
          <p:cNvPr id="263" name="Google Shape;263;p42"/>
          <p:cNvSpPr/>
          <p:nvPr/>
        </p:nvSpPr>
        <p:spPr>
          <a:xfrm>
            <a:off x="0" y="0"/>
            <a:ext cx="9144000" cy="1260000"/>
          </a:xfrm>
          <a:prstGeom prst="rect">
            <a:avLst/>
          </a:prstGeom>
          <a:solidFill>
            <a:srgbClr val="1C45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42"/>
          <p:cNvSpPr txBox="1"/>
          <p:nvPr>
            <p:ph idx="1" type="subTitle"/>
          </p:nvPr>
        </p:nvSpPr>
        <p:spPr>
          <a:xfrm>
            <a:off x="311700" y="382950"/>
            <a:ext cx="8520600" cy="494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id" sz="2400">
                <a:solidFill>
                  <a:srgbClr val="FFFFFF"/>
                </a:solidFill>
              </a:rPr>
              <a:t>Caranya </a:t>
            </a:r>
            <a:r>
              <a:rPr b="1" lang="id" sz="2400">
                <a:solidFill>
                  <a:srgbClr val="FFFFFF"/>
                </a:solidFill>
              </a:rPr>
              <a:t>D</a:t>
            </a:r>
            <a:endParaRPr b="1" sz="2400">
              <a:solidFill>
                <a:srgbClr val="FFFFFF"/>
              </a:solidFill>
            </a:endParaRPr>
          </a:p>
        </p:txBody>
      </p:sp>
      <p:sp>
        <p:nvSpPr>
          <p:cNvPr id="265" name="Google Shape;265;p42"/>
          <p:cNvSpPr txBox="1"/>
          <p:nvPr>
            <p:ph idx="1" type="subTitle"/>
          </p:nvPr>
        </p:nvSpPr>
        <p:spPr>
          <a:xfrm>
            <a:off x="311700" y="1661550"/>
            <a:ext cx="8520600" cy="31032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id" sz="1800">
                <a:solidFill>
                  <a:srgbClr val="434343"/>
                </a:solidFill>
              </a:rPr>
              <a:t>Menggunakan dependency injection.</a:t>
            </a:r>
            <a:endParaRPr sz="1800">
              <a:solidFill>
                <a:srgbClr val="434343"/>
              </a:solidFill>
            </a:endParaRPr>
          </a:p>
          <a:p>
            <a:pPr indent="0" lvl="0" marL="0" rtl="0" algn="l">
              <a:lnSpc>
                <a:spcPct val="150000"/>
              </a:lnSpc>
              <a:spcBef>
                <a:spcPts val="0"/>
              </a:spcBef>
              <a:spcAft>
                <a:spcPts val="0"/>
              </a:spcAft>
              <a:buNone/>
            </a:pPr>
            <a:r>
              <a:t/>
            </a:r>
            <a:endParaRPr sz="1800">
              <a:solidFill>
                <a:srgbClr val="434343"/>
              </a:solidFill>
            </a:endParaRPr>
          </a:p>
          <a:p>
            <a:pPr indent="0" lvl="0" marL="0" rtl="0" algn="l">
              <a:lnSpc>
                <a:spcPct val="150000"/>
              </a:lnSpc>
              <a:spcBef>
                <a:spcPts val="0"/>
              </a:spcBef>
              <a:spcAft>
                <a:spcPts val="0"/>
              </a:spcAft>
              <a:buNone/>
            </a:pPr>
            <a:r>
              <a:rPr lang="id" sz="1800">
                <a:solidFill>
                  <a:srgbClr val="434343"/>
                </a:solidFill>
              </a:rPr>
              <a:t>Smell:</a:t>
            </a:r>
            <a:endParaRPr sz="1800">
              <a:solidFill>
                <a:srgbClr val="434343"/>
              </a:solidFill>
            </a:endParaRPr>
          </a:p>
          <a:p>
            <a:pPr indent="-342900" lvl="0" marL="457200" rtl="0" algn="l">
              <a:lnSpc>
                <a:spcPct val="150000"/>
              </a:lnSpc>
              <a:spcBef>
                <a:spcPts val="0"/>
              </a:spcBef>
              <a:spcAft>
                <a:spcPts val="0"/>
              </a:spcAft>
              <a:buClr>
                <a:srgbClr val="434343"/>
              </a:buClr>
              <a:buSzPts val="1800"/>
              <a:buChar char="●"/>
            </a:pPr>
            <a:r>
              <a:rPr lang="id" sz="1800">
                <a:solidFill>
                  <a:srgbClr val="434343"/>
                </a:solidFill>
              </a:rPr>
              <a:t>New keyword.</a:t>
            </a:r>
            <a:endParaRPr sz="1800">
              <a:solidFill>
                <a:srgbClr val="434343"/>
              </a:solidFill>
            </a:endParaRPr>
          </a:p>
          <a:p>
            <a:pPr indent="-342900" lvl="0" marL="457200" rtl="0" algn="l">
              <a:lnSpc>
                <a:spcPct val="150000"/>
              </a:lnSpc>
              <a:spcBef>
                <a:spcPts val="0"/>
              </a:spcBef>
              <a:spcAft>
                <a:spcPts val="0"/>
              </a:spcAft>
              <a:buClr>
                <a:srgbClr val="434343"/>
              </a:buClr>
              <a:buSzPts val="1800"/>
              <a:buChar char="●"/>
            </a:pPr>
            <a:r>
              <a:rPr lang="id" sz="1800">
                <a:solidFill>
                  <a:srgbClr val="434343"/>
                </a:solidFill>
              </a:rPr>
              <a:t>Class method calls.</a:t>
            </a:r>
            <a:endParaRPr sz="1800">
              <a:solidFill>
                <a:srgbClr val="434343"/>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269" name="Shape 269"/>
        <p:cNvGrpSpPr/>
        <p:nvPr/>
      </p:nvGrpSpPr>
      <p:grpSpPr>
        <a:xfrm>
          <a:off x="0" y="0"/>
          <a:ext cx="0" cy="0"/>
          <a:chOff x="0" y="0"/>
          <a:chExt cx="0" cy="0"/>
        </a:xfrm>
      </p:grpSpPr>
      <p:sp>
        <p:nvSpPr>
          <p:cNvPr id="270" name="Google Shape;270;p43"/>
          <p:cNvSpPr/>
          <p:nvPr/>
        </p:nvSpPr>
        <p:spPr>
          <a:xfrm>
            <a:off x="0" y="0"/>
            <a:ext cx="9144000" cy="1260000"/>
          </a:xfrm>
          <a:prstGeom prst="rect">
            <a:avLst/>
          </a:prstGeom>
          <a:solidFill>
            <a:srgbClr val="1C45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43"/>
          <p:cNvSpPr txBox="1"/>
          <p:nvPr>
            <p:ph idx="1" type="subTitle"/>
          </p:nvPr>
        </p:nvSpPr>
        <p:spPr>
          <a:xfrm>
            <a:off x="311700" y="382950"/>
            <a:ext cx="8520600" cy="494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id" sz="2400">
                <a:solidFill>
                  <a:schemeClr val="dk1"/>
                </a:solidFill>
              </a:rPr>
              <a:t>Contoh</a:t>
            </a:r>
            <a:r>
              <a:rPr b="1" lang="id" sz="2400">
                <a:solidFill>
                  <a:schemeClr val="dk1"/>
                </a:solidFill>
              </a:rPr>
              <a:t> D</a:t>
            </a:r>
            <a:endParaRPr b="1" sz="2400">
              <a:solidFill>
                <a:schemeClr val="dk1"/>
              </a:solidFill>
            </a:endParaRPr>
          </a:p>
        </p:txBody>
      </p:sp>
      <p:sp>
        <p:nvSpPr>
          <p:cNvPr id="272" name="Google Shape;272;p43"/>
          <p:cNvSpPr txBox="1"/>
          <p:nvPr>
            <p:ph idx="1" type="subTitle"/>
          </p:nvPr>
        </p:nvSpPr>
        <p:spPr>
          <a:xfrm>
            <a:off x="311700" y="1661550"/>
            <a:ext cx="3151500" cy="31032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id" sz="1800">
                <a:solidFill>
                  <a:srgbClr val="434343"/>
                </a:solidFill>
              </a:rPr>
              <a:t>Kita inject classnya sehingga ketika ada requirement untuk implementasi backup yang lain, kelas backup tadi tidak ada masalah.</a:t>
            </a:r>
            <a:endParaRPr sz="1800">
              <a:solidFill>
                <a:srgbClr val="434343"/>
              </a:solidFill>
            </a:endParaRPr>
          </a:p>
        </p:txBody>
      </p:sp>
      <p:pic>
        <p:nvPicPr>
          <p:cNvPr id="273" name="Google Shape;273;p43"/>
          <p:cNvPicPr preferRelativeResize="0"/>
          <p:nvPr/>
        </p:nvPicPr>
        <p:blipFill rotWithShape="1">
          <a:blip r:embed="rId3">
            <a:alphaModFix/>
          </a:blip>
          <a:srcRect b="0" l="1303" r="2171" t="0"/>
          <a:stretch/>
        </p:blipFill>
        <p:spPr>
          <a:xfrm>
            <a:off x="3984000" y="382950"/>
            <a:ext cx="4848299" cy="4214852"/>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277" name="Shape 277"/>
        <p:cNvGrpSpPr/>
        <p:nvPr/>
      </p:nvGrpSpPr>
      <p:grpSpPr>
        <a:xfrm>
          <a:off x="0" y="0"/>
          <a:ext cx="0" cy="0"/>
          <a:chOff x="0" y="0"/>
          <a:chExt cx="0" cy="0"/>
        </a:xfrm>
      </p:grpSpPr>
      <p:sp>
        <p:nvSpPr>
          <p:cNvPr id="278" name="Google Shape;278;p44"/>
          <p:cNvSpPr/>
          <p:nvPr/>
        </p:nvSpPr>
        <p:spPr>
          <a:xfrm>
            <a:off x="0" y="0"/>
            <a:ext cx="9144000" cy="1260000"/>
          </a:xfrm>
          <a:prstGeom prst="rect">
            <a:avLst/>
          </a:prstGeom>
          <a:solidFill>
            <a:srgbClr val="1C45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44"/>
          <p:cNvSpPr txBox="1"/>
          <p:nvPr>
            <p:ph idx="1" type="subTitle"/>
          </p:nvPr>
        </p:nvSpPr>
        <p:spPr>
          <a:xfrm>
            <a:off x="311700" y="382950"/>
            <a:ext cx="8520600" cy="494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id" sz="2400">
                <a:solidFill>
                  <a:srgbClr val="FFFFFF"/>
                </a:solidFill>
              </a:rPr>
              <a:t>Prinsip </a:t>
            </a:r>
            <a:r>
              <a:rPr b="1" lang="id" sz="2400">
                <a:solidFill>
                  <a:srgbClr val="FFFFFF"/>
                </a:solidFill>
              </a:rPr>
              <a:t>SOLID </a:t>
            </a:r>
            <a:r>
              <a:rPr lang="id" sz="2400">
                <a:solidFill>
                  <a:srgbClr val="FFFFFF"/>
                </a:solidFill>
              </a:rPr>
              <a:t>Di Dunia Nyata</a:t>
            </a:r>
            <a:endParaRPr sz="2400">
              <a:solidFill>
                <a:srgbClr val="FFFFFF"/>
              </a:solidFill>
            </a:endParaRPr>
          </a:p>
        </p:txBody>
      </p:sp>
      <p:pic>
        <p:nvPicPr>
          <p:cNvPr id="280" name="Google Shape;280;p44"/>
          <p:cNvPicPr preferRelativeResize="0"/>
          <p:nvPr/>
        </p:nvPicPr>
        <p:blipFill>
          <a:blip r:embed="rId3">
            <a:alphaModFix/>
          </a:blip>
          <a:stretch>
            <a:fillRect/>
          </a:stretch>
        </p:blipFill>
        <p:spPr>
          <a:xfrm>
            <a:off x="3035075" y="1737963"/>
            <a:ext cx="3073850" cy="29588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284" name="Shape 284"/>
        <p:cNvGrpSpPr/>
        <p:nvPr/>
      </p:nvGrpSpPr>
      <p:grpSpPr>
        <a:xfrm>
          <a:off x="0" y="0"/>
          <a:ext cx="0" cy="0"/>
          <a:chOff x="0" y="0"/>
          <a:chExt cx="0" cy="0"/>
        </a:xfrm>
      </p:grpSpPr>
      <p:sp>
        <p:nvSpPr>
          <p:cNvPr id="285" name="Google Shape;285;p45"/>
          <p:cNvSpPr/>
          <p:nvPr/>
        </p:nvSpPr>
        <p:spPr>
          <a:xfrm>
            <a:off x="0" y="0"/>
            <a:ext cx="9144000" cy="1260000"/>
          </a:xfrm>
          <a:prstGeom prst="rect">
            <a:avLst/>
          </a:prstGeom>
          <a:solidFill>
            <a:srgbClr val="1C45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45"/>
          <p:cNvSpPr txBox="1"/>
          <p:nvPr>
            <p:ph idx="1" type="subTitle"/>
          </p:nvPr>
        </p:nvSpPr>
        <p:spPr>
          <a:xfrm>
            <a:off x="311700" y="382950"/>
            <a:ext cx="8520600" cy="494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id" sz="2400">
                <a:solidFill>
                  <a:srgbClr val="FFFFFF"/>
                </a:solidFill>
              </a:rPr>
              <a:t>Tips Gampang Biar Kodemu </a:t>
            </a:r>
            <a:r>
              <a:rPr b="1" lang="id" sz="2400">
                <a:solidFill>
                  <a:srgbClr val="FFFFFF"/>
                </a:solidFill>
              </a:rPr>
              <a:t>Clean</a:t>
            </a:r>
            <a:endParaRPr b="1" sz="2400">
              <a:solidFill>
                <a:srgbClr val="FFFFFF"/>
              </a:solidFill>
            </a:endParaRPr>
          </a:p>
        </p:txBody>
      </p:sp>
      <p:sp>
        <p:nvSpPr>
          <p:cNvPr id="287" name="Google Shape;287;p45"/>
          <p:cNvSpPr txBox="1"/>
          <p:nvPr>
            <p:ph idx="1" type="subTitle"/>
          </p:nvPr>
        </p:nvSpPr>
        <p:spPr>
          <a:xfrm>
            <a:off x="311700" y="1661550"/>
            <a:ext cx="8520600" cy="31032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434343"/>
              </a:buClr>
              <a:buSzPts val="1800"/>
              <a:buChar char="●"/>
            </a:pPr>
            <a:r>
              <a:rPr lang="id" sz="1800">
                <a:solidFill>
                  <a:srgbClr val="434343"/>
                </a:solidFill>
              </a:rPr>
              <a:t>KISS (Keep it Simple, Stupid!) </a:t>
            </a:r>
            <a:r>
              <a:rPr lang="id" sz="1400">
                <a:solidFill>
                  <a:srgbClr val="434343"/>
                </a:solidFill>
              </a:rPr>
              <a:t>*yang bener keep it simple, stupid.</a:t>
            </a:r>
            <a:endParaRPr sz="1400">
              <a:solidFill>
                <a:srgbClr val="434343"/>
              </a:solidFill>
            </a:endParaRPr>
          </a:p>
          <a:p>
            <a:pPr indent="-342900" lvl="0" marL="457200" rtl="0" algn="l">
              <a:lnSpc>
                <a:spcPct val="150000"/>
              </a:lnSpc>
              <a:spcBef>
                <a:spcPts val="0"/>
              </a:spcBef>
              <a:spcAft>
                <a:spcPts val="0"/>
              </a:spcAft>
              <a:buClr>
                <a:srgbClr val="434343"/>
              </a:buClr>
              <a:buSzPts val="1800"/>
              <a:buChar char="●"/>
            </a:pPr>
            <a:r>
              <a:rPr lang="id" sz="1800">
                <a:solidFill>
                  <a:srgbClr val="434343"/>
                </a:solidFill>
              </a:rPr>
              <a:t>Simple English Modelling.</a:t>
            </a:r>
            <a:endParaRPr sz="1800">
              <a:solidFill>
                <a:srgbClr val="434343"/>
              </a:solidFill>
            </a:endParaRPr>
          </a:p>
          <a:p>
            <a:pPr indent="-342900" lvl="0" marL="457200" rtl="0" algn="l">
              <a:lnSpc>
                <a:spcPct val="150000"/>
              </a:lnSpc>
              <a:spcBef>
                <a:spcPts val="0"/>
              </a:spcBef>
              <a:spcAft>
                <a:spcPts val="0"/>
              </a:spcAft>
              <a:buClr>
                <a:srgbClr val="434343"/>
              </a:buClr>
              <a:buSzPts val="1800"/>
              <a:buChar char="●"/>
            </a:pPr>
            <a:r>
              <a:rPr lang="id" sz="1800">
                <a:solidFill>
                  <a:srgbClr val="434343"/>
                </a:solidFill>
              </a:rPr>
              <a:t>Express Intent.</a:t>
            </a:r>
            <a:endParaRPr sz="1800">
              <a:solidFill>
                <a:srgbClr val="434343"/>
              </a:solidFill>
            </a:endParaRPr>
          </a:p>
          <a:p>
            <a:pPr indent="-342900" lvl="0" marL="457200" rtl="0" algn="l">
              <a:lnSpc>
                <a:spcPct val="150000"/>
              </a:lnSpc>
              <a:spcBef>
                <a:spcPts val="0"/>
              </a:spcBef>
              <a:spcAft>
                <a:spcPts val="0"/>
              </a:spcAft>
              <a:buClr>
                <a:srgbClr val="434343"/>
              </a:buClr>
              <a:buSzPts val="1800"/>
              <a:buChar char="●"/>
            </a:pPr>
            <a:r>
              <a:rPr lang="id" sz="1800">
                <a:solidFill>
                  <a:srgbClr val="434343"/>
                </a:solidFill>
              </a:rPr>
              <a:t>Kalau lebih dari dua block masukan ke private function.</a:t>
            </a:r>
            <a:endParaRPr sz="1800">
              <a:solidFill>
                <a:srgbClr val="434343"/>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291" name="Shape 291"/>
        <p:cNvGrpSpPr/>
        <p:nvPr/>
      </p:nvGrpSpPr>
      <p:grpSpPr>
        <a:xfrm>
          <a:off x="0" y="0"/>
          <a:ext cx="0" cy="0"/>
          <a:chOff x="0" y="0"/>
          <a:chExt cx="0" cy="0"/>
        </a:xfrm>
      </p:grpSpPr>
      <p:sp>
        <p:nvSpPr>
          <p:cNvPr id="292" name="Google Shape;292;p46"/>
          <p:cNvSpPr/>
          <p:nvPr/>
        </p:nvSpPr>
        <p:spPr>
          <a:xfrm>
            <a:off x="4572000" y="-12"/>
            <a:ext cx="4572000" cy="5143500"/>
          </a:xfrm>
          <a:prstGeom prst="rect">
            <a:avLst/>
          </a:prstGeom>
          <a:solidFill>
            <a:srgbClr val="1C45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pic>
        <p:nvPicPr>
          <p:cNvPr id="293" name="Google Shape;293;p46"/>
          <p:cNvPicPr preferRelativeResize="0"/>
          <p:nvPr/>
        </p:nvPicPr>
        <p:blipFill>
          <a:blip r:embed="rId3">
            <a:alphaModFix/>
          </a:blip>
          <a:stretch>
            <a:fillRect/>
          </a:stretch>
        </p:blipFill>
        <p:spPr>
          <a:xfrm>
            <a:off x="476524" y="1570536"/>
            <a:ext cx="3588299" cy="2002425"/>
          </a:xfrm>
          <a:prstGeom prst="rect">
            <a:avLst/>
          </a:prstGeom>
          <a:noFill/>
          <a:ln>
            <a:noFill/>
          </a:ln>
        </p:spPr>
      </p:pic>
      <p:pic>
        <p:nvPicPr>
          <p:cNvPr id="294" name="Google Shape;294;p46"/>
          <p:cNvPicPr preferRelativeResize="0"/>
          <p:nvPr/>
        </p:nvPicPr>
        <p:blipFill rotWithShape="1">
          <a:blip r:embed="rId4">
            <a:alphaModFix/>
          </a:blip>
          <a:srcRect b="4015" l="1988" r="3341" t="1724"/>
          <a:stretch/>
        </p:blipFill>
        <p:spPr>
          <a:xfrm>
            <a:off x="5092413" y="1399600"/>
            <a:ext cx="3531174" cy="3258699"/>
          </a:xfrm>
          <a:prstGeom prst="rect">
            <a:avLst/>
          </a:prstGeom>
          <a:noFill/>
          <a:ln>
            <a:noFill/>
          </a:ln>
        </p:spPr>
      </p:pic>
      <p:sp>
        <p:nvSpPr>
          <p:cNvPr id="295" name="Google Shape;295;p46"/>
          <p:cNvSpPr txBox="1"/>
          <p:nvPr>
            <p:ph idx="1" type="subTitle"/>
          </p:nvPr>
        </p:nvSpPr>
        <p:spPr>
          <a:xfrm>
            <a:off x="476525" y="466275"/>
            <a:ext cx="3588300" cy="825000"/>
          </a:xfrm>
          <a:prstGeom prst="rect">
            <a:avLst/>
          </a:prstGeom>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rPr lang="id" sz="1800">
                <a:solidFill>
                  <a:srgbClr val="434343"/>
                </a:solidFill>
              </a:rPr>
              <a:t>Lebih dari tiga tab</a:t>
            </a:r>
            <a:endParaRPr sz="1800">
              <a:solidFill>
                <a:srgbClr val="434343"/>
              </a:solidFill>
            </a:endParaRPr>
          </a:p>
        </p:txBody>
      </p:sp>
      <p:sp>
        <p:nvSpPr>
          <p:cNvPr id="296" name="Google Shape;296;p46"/>
          <p:cNvSpPr txBox="1"/>
          <p:nvPr>
            <p:ph idx="1" type="subTitle"/>
          </p:nvPr>
        </p:nvSpPr>
        <p:spPr>
          <a:xfrm>
            <a:off x="5063850" y="466275"/>
            <a:ext cx="3588300" cy="825000"/>
          </a:xfrm>
          <a:prstGeom prst="rect">
            <a:avLst/>
          </a:prstGeom>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rPr lang="id" sz="1800">
                <a:solidFill>
                  <a:srgbClr val="FFFFFF"/>
                </a:solidFill>
              </a:rPr>
              <a:t>memindah ke private function</a:t>
            </a:r>
            <a:endParaRPr sz="1800">
              <a:solidFill>
                <a:srgbClr val="FFFFFF"/>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300" name="Shape 300"/>
        <p:cNvGrpSpPr/>
        <p:nvPr/>
      </p:nvGrpSpPr>
      <p:grpSpPr>
        <a:xfrm>
          <a:off x="0" y="0"/>
          <a:ext cx="0" cy="0"/>
          <a:chOff x="0" y="0"/>
          <a:chExt cx="0" cy="0"/>
        </a:xfrm>
      </p:grpSpPr>
      <p:sp>
        <p:nvSpPr>
          <p:cNvPr id="301" name="Google Shape;301;p47"/>
          <p:cNvSpPr/>
          <p:nvPr/>
        </p:nvSpPr>
        <p:spPr>
          <a:xfrm>
            <a:off x="0" y="0"/>
            <a:ext cx="9144000" cy="1260000"/>
          </a:xfrm>
          <a:prstGeom prst="rect">
            <a:avLst/>
          </a:prstGeom>
          <a:solidFill>
            <a:srgbClr val="1C45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47"/>
          <p:cNvSpPr txBox="1"/>
          <p:nvPr>
            <p:ph idx="1" type="subTitle"/>
          </p:nvPr>
        </p:nvSpPr>
        <p:spPr>
          <a:xfrm>
            <a:off x="311700" y="382950"/>
            <a:ext cx="8520600" cy="494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id" sz="2400">
                <a:solidFill>
                  <a:srgbClr val="FFFFFF"/>
                </a:solidFill>
              </a:rPr>
              <a:t>Design Principles</a:t>
            </a:r>
            <a:r>
              <a:rPr lang="id" sz="2400">
                <a:solidFill>
                  <a:srgbClr val="FFFFFF"/>
                </a:solidFill>
              </a:rPr>
              <a:t> vs </a:t>
            </a:r>
            <a:r>
              <a:rPr b="1" lang="id" sz="2400">
                <a:solidFill>
                  <a:srgbClr val="FFFFFF"/>
                </a:solidFill>
              </a:rPr>
              <a:t>Design Pattern</a:t>
            </a:r>
            <a:endParaRPr b="1" sz="2400">
              <a:solidFill>
                <a:srgbClr val="FFFFFF"/>
              </a:solidFill>
            </a:endParaRPr>
          </a:p>
        </p:txBody>
      </p:sp>
      <p:sp>
        <p:nvSpPr>
          <p:cNvPr id="303" name="Google Shape;303;p47"/>
          <p:cNvSpPr txBox="1"/>
          <p:nvPr>
            <p:ph idx="1" type="subTitle"/>
          </p:nvPr>
        </p:nvSpPr>
        <p:spPr>
          <a:xfrm>
            <a:off x="311700" y="1661550"/>
            <a:ext cx="8520600" cy="31032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id" sz="1800">
                <a:solidFill>
                  <a:srgbClr val="434343"/>
                </a:solidFill>
              </a:rPr>
              <a:t>Design Pattern</a:t>
            </a:r>
            <a:r>
              <a:rPr lang="id" sz="1800">
                <a:solidFill>
                  <a:srgbClr val="434343"/>
                </a:solidFill>
              </a:rPr>
              <a:t>: solusi yang dapat digunakan kembali pada permasalahan yang umum.</a:t>
            </a:r>
            <a:endParaRPr sz="1800">
              <a:solidFill>
                <a:srgbClr val="434343"/>
              </a:solidFill>
            </a:endParaRPr>
          </a:p>
          <a:p>
            <a:pPr indent="0" lvl="0" marL="457200" rtl="0" algn="l">
              <a:lnSpc>
                <a:spcPct val="150000"/>
              </a:lnSpc>
              <a:spcBef>
                <a:spcPts val="0"/>
              </a:spcBef>
              <a:spcAft>
                <a:spcPts val="0"/>
              </a:spcAft>
              <a:buNone/>
            </a:pPr>
            <a:r>
              <a:t/>
            </a:r>
            <a:endParaRPr sz="1800">
              <a:solidFill>
                <a:srgbClr val="434343"/>
              </a:solidFill>
            </a:endParaRPr>
          </a:p>
          <a:p>
            <a:pPr indent="0" lvl="0" marL="0" rtl="0" algn="l">
              <a:lnSpc>
                <a:spcPct val="150000"/>
              </a:lnSpc>
              <a:spcBef>
                <a:spcPts val="0"/>
              </a:spcBef>
              <a:spcAft>
                <a:spcPts val="0"/>
              </a:spcAft>
              <a:buNone/>
            </a:pPr>
            <a:r>
              <a:rPr b="1" lang="id" sz="1800">
                <a:solidFill>
                  <a:srgbClr val="434343"/>
                </a:solidFill>
              </a:rPr>
              <a:t>Design Principles</a:t>
            </a:r>
            <a:r>
              <a:rPr lang="id" sz="1800">
                <a:solidFill>
                  <a:srgbClr val="434343"/>
                </a:solidFill>
              </a:rPr>
              <a:t>: sekumpulan pedoman.</a:t>
            </a:r>
            <a:endParaRPr sz="1800">
              <a:solidFill>
                <a:srgbClr val="434343"/>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307" name="Shape 307"/>
        <p:cNvGrpSpPr/>
        <p:nvPr/>
      </p:nvGrpSpPr>
      <p:grpSpPr>
        <a:xfrm>
          <a:off x="0" y="0"/>
          <a:ext cx="0" cy="0"/>
          <a:chOff x="0" y="0"/>
          <a:chExt cx="0" cy="0"/>
        </a:xfrm>
      </p:grpSpPr>
      <p:sp>
        <p:nvSpPr>
          <p:cNvPr id="308" name="Google Shape;308;p48"/>
          <p:cNvSpPr/>
          <p:nvPr/>
        </p:nvSpPr>
        <p:spPr>
          <a:xfrm>
            <a:off x="0" y="0"/>
            <a:ext cx="9144000" cy="1260000"/>
          </a:xfrm>
          <a:prstGeom prst="rect">
            <a:avLst/>
          </a:prstGeom>
          <a:solidFill>
            <a:srgbClr val="1C45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48"/>
          <p:cNvSpPr txBox="1"/>
          <p:nvPr>
            <p:ph idx="1" type="subTitle"/>
          </p:nvPr>
        </p:nvSpPr>
        <p:spPr>
          <a:xfrm>
            <a:off x="311700" y="382950"/>
            <a:ext cx="8520600" cy="494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id" sz="2400">
                <a:solidFill>
                  <a:srgbClr val="FFFFFF"/>
                </a:solidFill>
              </a:rPr>
              <a:t>Kenapa Butuh </a:t>
            </a:r>
            <a:r>
              <a:rPr b="1" lang="id" sz="2400">
                <a:solidFill>
                  <a:srgbClr val="FFFFFF"/>
                </a:solidFill>
              </a:rPr>
              <a:t>Design</a:t>
            </a:r>
            <a:endParaRPr b="1" sz="2400">
              <a:solidFill>
                <a:srgbClr val="FFFFFF"/>
              </a:solidFill>
            </a:endParaRPr>
          </a:p>
        </p:txBody>
      </p:sp>
      <p:sp>
        <p:nvSpPr>
          <p:cNvPr id="310" name="Google Shape;310;p48"/>
          <p:cNvSpPr txBox="1"/>
          <p:nvPr>
            <p:ph idx="1" type="subTitle"/>
          </p:nvPr>
        </p:nvSpPr>
        <p:spPr>
          <a:xfrm>
            <a:off x="311700" y="1661550"/>
            <a:ext cx="8520600" cy="31032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434343"/>
              </a:buClr>
              <a:buSzPts val="1800"/>
              <a:buChar char="●"/>
            </a:pPr>
            <a:r>
              <a:rPr lang="id" sz="1800">
                <a:solidFill>
                  <a:srgbClr val="434343"/>
                </a:solidFill>
              </a:rPr>
              <a:t>TDD itu ga cukup.</a:t>
            </a:r>
            <a:endParaRPr sz="1800">
              <a:solidFill>
                <a:srgbClr val="434343"/>
              </a:solidFill>
            </a:endParaRPr>
          </a:p>
          <a:p>
            <a:pPr indent="-342900" lvl="0" marL="457200" rtl="0" algn="l">
              <a:lnSpc>
                <a:spcPct val="150000"/>
              </a:lnSpc>
              <a:spcBef>
                <a:spcPts val="0"/>
              </a:spcBef>
              <a:spcAft>
                <a:spcPts val="0"/>
              </a:spcAft>
              <a:buClr>
                <a:srgbClr val="434343"/>
              </a:buClr>
              <a:buSzPts val="1800"/>
              <a:buChar char="●"/>
            </a:pPr>
            <a:r>
              <a:rPr lang="id" sz="1800">
                <a:solidFill>
                  <a:srgbClr val="434343"/>
                </a:solidFill>
              </a:rPr>
              <a:t>DRY itu ga cukup.</a:t>
            </a:r>
            <a:endParaRPr sz="1800">
              <a:solidFill>
                <a:srgbClr val="434343"/>
              </a:solidFill>
            </a:endParaRPr>
          </a:p>
          <a:p>
            <a:pPr indent="0" lvl="0" marL="0" rtl="0" algn="l">
              <a:lnSpc>
                <a:spcPct val="150000"/>
              </a:lnSpc>
              <a:spcBef>
                <a:spcPts val="0"/>
              </a:spcBef>
              <a:spcAft>
                <a:spcPts val="0"/>
              </a:spcAft>
              <a:buNone/>
            </a:pPr>
            <a:r>
              <a:t/>
            </a:r>
            <a:endParaRPr sz="1800">
              <a:solidFill>
                <a:srgbClr val="434343"/>
              </a:solidFill>
            </a:endParaRPr>
          </a:p>
          <a:p>
            <a:pPr indent="0" lvl="0" marL="0" rtl="0" algn="l">
              <a:lnSpc>
                <a:spcPct val="150000"/>
              </a:lnSpc>
              <a:spcBef>
                <a:spcPts val="0"/>
              </a:spcBef>
              <a:spcAft>
                <a:spcPts val="0"/>
              </a:spcAft>
              <a:buNone/>
            </a:pPr>
            <a:r>
              <a:rPr lang="id" sz="1800">
                <a:solidFill>
                  <a:srgbClr val="434343"/>
                </a:solidFill>
              </a:rPr>
              <a:t>Kita butuh design karena kita mengharapkan aplikasi kita berjalan dengan baik dan siap untuk menghadapi perubahan di masa yang akan datang. Design juga ga cukup yang paling cukup harus cuci tangan. </a:t>
            </a:r>
            <a:r>
              <a:rPr lang="id" sz="1400">
                <a:solidFill>
                  <a:srgbClr val="434343"/>
                </a:solidFill>
              </a:rPr>
              <a:t>*apasih gajelas.</a:t>
            </a:r>
            <a:endParaRPr sz="1400">
              <a:solidFill>
                <a:srgbClr val="434343"/>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1C4587"/>
        </a:solidFill>
      </p:bgPr>
    </p:bg>
    <p:spTree>
      <p:nvGrpSpPr>
        <p:cNvPr id="314" name="Shape 314"/>
        <p:cNvGrpSpPr/>
        <p:nvPr/>
      </p:nvGrpSpPr>
      <p:grpSpPr>
        <a:xfrm>
          <a:off x="0" y="0"/>
          <a:ext cx="0" cy="0"/>
          <a:chOff x="0" y="0"/>
          <a:chExt cx="0" cy="0"/>
        </a:xfrm>
      </p:grpSpPr>
      <p:sp>
        <p:nvSpPr>
          <p:cNvPr id="315" name="Google Shape;315;p49"/>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id"/>
              <a:t>Terimakasih</a:t>
            </a:r>
            <a:r>
              <a:rPr b="1" lang="id"/>
              <a:t>!</a:t>
            </a:r>
            <a:endParaRPr b="1"/>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72" name="Shape 72"/>
        <p:cNvGrpSpPr/>
        <p:nvPr/>
      </p:nvGrpSpPr>
      <p:grpSpPr>
        <a:xfrm>
          <a:off x="0" y="0"/>
          <a:ext cx="0" cy="0"/>
          <a:chOff x="0" y="0"/>
          <a:chExt cx="0" cy="0"/>
        </a:xfrm>
      </p:grpSpPr>
      <p:sp>
        <p:nvSpPr>
          <p:cNvPr id="73" name="Google Shape;73;p16"/>
          <p:cNvSpPr txBox="1"/>
          <p:nvPr>
            <p:ph idx="1" type="subTitle"/>
          </p:nvPr>
        </p:nvSpPr>
        <p:spPr>
          <a:xfrm>
            <a:off x="311700" y="2175450"/>
            <a:ext cx="8520600" cy="792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id" sz="2400">
                <a:solidFill>
                  <a:srgbClr val="FFFFFF"/>
                </a:solidFill>
              </a:rPr>
              <a:t>eh ternyata tiba tiba ada kebutuhan baru..</a:t>
            </a:r>
            <a:endParaRPr sz="2400">
              <a:solidFill>
                <a:srgbClr val="FFFFFF"/>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77" name="Shape 77"/>
        <p:cNvGrpSpPr/>
        <p:nvPr/>
      </p:nvGrpSpPr>
      <p:grpSpPr>
        <a:xfrm>
          <a:off x="0" y="0"/>
          <a:ext cx="0" cy="0"/>
          <a:chOff x="0" y="0"/>
          <a:chExt cx="0" cy="0"/>
        </a:xfrm>
      </p:grpSpPr>
      <p:sp>
        <p:nvSpPr>
          <p:cNvPr id="78" name="Google Shape;78;p17"/>
          <p:cNvSpPr txBox="1"/>
          <p:nvPr>
            <p:ph idx="1" type="subTitle"/>
          </p:nvPr>
        </p:nvSpPr>
        <p:spPr>
          <a:xfrm>
            <a:off x="311700" y="2175450"/>
            <a:ext cx="8520600" cy="792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id" sz="2400">
                <a:solidFill>
                  <a:srgbClr val="FFFFFF"/>
                </a:solidFill>
              </a:rPr>
              <a:t>aplikasinya si Budi jadi ganti deh :(</a:t>
            </a:r>
            <a:endParaRPr sz="2400">
              <a:solidFill>
                <a:srgbClr val="FFFFFF"/>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82" name="Shape 82"/>
        <p:cNvGrpSpPr/>
        <p:nvPr/>
      </p:nvGrpSpPr>
      <p:grpSpPr>
        <a:xfrm>
          <a:off x="0" y="0"/>
          <a:ext cx="0" cy="0"/>
          <a:chOff x="0" y="0"/>
          <a:chExt cx="0" cy="0"/>
        </a:xfrm>
      </p:grpSpPr>
      <p:sp>
        <p:nvSpPr>
          <p:cNvPr id="83" name="Google Shape;83;p18"/>
          <p:cNvSpPr/>
          <p:nvPr/>
        </p:nvSpPr>
        <p:spPr>
          <a:xfrm>
            <a:off x="0" y="0"/>
            <a:ext cx="9144000" cy="1260000"/>
          </a:xfrm>
          <a:prstGeom prst="rect">
            <a:avLst/>
          </a:prstGeom>
          <a:solidFill>
            <a:srgbClr val="1C45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18"/>
          <p:cNvSpPr txBox="1"/>
          <p:nvPr>
            <p:ph idx="1" type="subTitle"/>
          </p:nvPr>
        </p:nvSpPr>
        <p:spPr>
          <a:xfrm>
            <a:off x="311700" y="382950"/>
            <a:ext cx="8520600" cy="494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id" sz="2400">
                <a:solidFill>
                  <a:srgbClr val="FFFFFF"/>
                </a:solidFill>
              </a:rPr>
              <a:t>Apa itu </a:t>
            </a:r>
            <a:r>
              <a:rPr b="1" lang="id" sz="2400">
                <a:solidFill>
                  <a:srgbClr val="FFFFFF"/>
                </a:solidFill>
              </a:rPr>
              <a:t>Design Smell</a:t>
            </a:r>
            <a:endParaRPr b="1" sz="2400">
              <a:solidFill>
                <a:srgbClr val="FFFFFF"/>
              </a:solidFill>
            </a:endParaRPr>
          </a:p>
        </p:txBody>
      </p:sp>
      <p:sp>
        <p:nvSpPr>
          <p:cNvPr id="85" name="Google Shape;85;p18"/>
          <p:cNvSpPr txBox="1"/>
          <p:nvPr>
            <p:ph idx="1" type="subTitle"/>
          </p:nvPr>
        </p:nvSpPr>
        <p:spPr>
          <a:xfrm>
            <a:off x="311700" y="1661550"/>
            <a:ext cx="8520600" cy="31032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434343"/>
              </a:buClr>
              <a:buSzPts val="1800"/>
              <a:buChar char="●"/>
            </a:pPr>
            <a:r>
              <a:rPr b="1" lang="id" sz="1800">
                <a:solidFill>
                  <a:srgbClr val="434343"/>
                </a:solidFill>
              </a:rPr>
              <a:t>RIGID</a:t>
            </a:r>
            <a:r>
              <a:rPr lang="id" sz="1800">
                <a:solidFill>
                  <a:srgbClr val="434343"/>
                </a:solidFill>
              </a:rPr>
              <a:t>: s</a:t>
            </a:r>
            <a:r>
              <a:rPr lang="id" sz="1800">
                <a:solidFill>
                  <a:srgbClr val="434343"/>
                </a:solidFill>
              </a:rPr>
              <a:t>usah untuk perubahan. Setiap kamu ganti kode kamu akan berdampak ke banyak kode. </a:t>
            </a:r>
            <a:endParaRPr sz="1800">
              <a:solidFill>
                <a:srgbClr val="434343"/>
              </a:solidFill>
            </a:endParaRPr>
          </a:p>
          <a:p>
            <a:pPr indent="-342900" lvl="0" marL="457200" rtl="0" algn="l">
              <a:lnSpc>
                <a:spcPct val="150000"/>
              </a:lnSpc>
              <a:spcBef>
                <a:spcPts val="0"/>
              </a:spcBef>
              <a:spcAft>
                <a:spcPts val="0"/>
              </a:spcAft>
              <a:buClr>
                <a:srgbClr val="434343"/>
              </a:buClr>
              <a:buSzPts val="1800"/>
              <a:buChar char="●"/>
            </a:pPr>
            <a:r>
              <a:rPr b="1" lang="id" sz="1800">
                <a:solidFill>
                  <a:srgbClr val="434343"/>
                </a:solidFill>
              </a:rPr>
              <a:t>FRAGILE</a:t>
            </a:r>
            <a:r>
              <a:rPr lang="id" sz="1800">
                <a:solidFill>
                  <a:srgbClr val="434343"/>
                </a:solidFill>
              </a:rPr>
              <a:t>: m</a:t>
            </a:r>
            <a:r>
              <a:rPr lang="id" sz="1800">
                <a:solidFill>
                  <a:srgbClr val="434343"/>
                </a:solidFill>
              </a:rPr>
              <a:t>udah rusak atau rapuh. Setiap kamu ganti sebuah kode akan merusak kode kamu.</a:t>
            </a:r>
            <a:endParaRPr sz="1800">
              <a:solidFill>
                <a:srgbClr val="434343"/>
              </a:solidFill>
            </a:endParaRPr>
          </a:p>
          <a:p>
            <a:pPr indent="-342900" lvl="0" marL="457200" rtl="0" algn="l">
              <a:lnSpc>
                <a:spcPct val="150000"/>
              </a:lnSpc>
              <a:spcBef>
                <a:spcPts val="0"/>
              </a:spcBef>
              <a:spcAft>
                <a:spcPts val="0"/>
              </a:spcAft>
              <a:buClr>
                <a:srgbClr val="434343"/>
              </a:buClr>
              <a:buSzPts val="1800"/>
              <a:buChar char="●"/>
            </a:pPr>
            <a:r>
              <a:rPr b="1" lang="id" sz="1800">
                <a:solidFill>
                  <a:srgbClr val="434343"/>
                </a:solidFill>
              </a:rPr>
              <a:t>IMMOBILE</a:t>
            </a:r>
            <a:r>
              <a:rPr lang="id" sz="1800">
                <a:solidFill>
                  <a:srgbClr val="434343"/>
                </a:solidFill>
              </a:rPr>
              <a:t>: tidak bisa dipakai lagi (</a:t>
            </a:r>
            <a:r>
              <a:rPr i="1" lang="id" sz="1800">
                <a:solidFill>
                  <a:srgbClr val="434343"/>
                </a:solidFill>
              </a:rPr>
              <a:t>reuse is impossible</a:t>
            </a:r>
            <a:r>
              <a:rPr lang="id" sz="1800">
                <a:solidFill>
                  <a:srgbClr val="434343"/>
                </a:solidFill>
              </a:rPr>
              <a:t>).</a:t>
            </a:r>
            <a:endParaRPr sz="1800">
              <a:solidFill>
                <a:srgbClr val="434343"/>
              </a:solidFill>
            </a:endParaRPr>
          </a:p>
          <a:p>
            <a:pPr indent="-342900" lvl="0" marL="457200" rtl="0" algn="l">
              <a:lnSpc>
                <a:spcPct val="150000"/>
              </a:lnSpc>
              <a:spcBef>
                <a:spcPts val="0"/>
              </a:spcBef>
              <a:spcAft>
                <a:spcPts val="0"/>
              </a:spcAft>
              <a:buClr>
                <a:srgbClr val="434343"/>
              </a:buClr>
              <a:buSzPts val="1800"/>
              <a:buChar char="●"/>
            </a:pPr>
            <a:r>
              <a:rPr b="1" lang="id" sz="1800">
                <a:solidFill>
                  <a:srgbClr val="434343"/>
                </a:solidFill>
              </a:rPr>
              <a:t>VISCOUS</a:t>
            </a:r>
            <a:r>
              <a:rPr lang="id" sz="1800">
                <a:solidFill>
                  <a:srgbClr val="434343"/>
                </a:solidFill>
              </a:rPr>
              <a:t>: melakukan hal yang benar itu lebih susah dibandingkan hal yang salah.</a:t>
            </a:r>
            <a:endParaRPr sz="1800">
              <a:solidFill>
                <a:srgbClr val="434343"/>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89" name="Shape 89"/>
        <p:cNvGrpSpPr/>
        <p:nvPr/>
      </p:nvGrpSpPr>
      <p:grpSpPr>
        <a:xfrm>
          <a:off x="0" y="0"/>
          <a:ext cx="0" cy="0"/>
          <a:chOff x="0" y="0"/>
          <a:chExt cx="0" cy="0"/>
        </a:xfrm>
      </p:grpSpPr>
      <p:sp>
        <p:nvSpPr>
          <p:cNvPr id="90" name="Google Shape;90;p19"/>
          <p:cNvSpPr/>
          <p:nvPr/>
        </p:nvSpPr>
        <p:spPr>
          <a:xfrm>
            <a:off x="0" y="0"/>
            <a:ext cx="9144000" cy="1260000"/>
          </a:xfrm>
          <a:prstGeom prst="rect">
            <a:avLst/>
          </a:prstGeom>
          <a:solidFill>
            <a:srgbClr val="1C45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19"/>
          <p:cNvSpPr txBox="1"/>
          <p:nvPr>
            <p:ph idx="1" type="subTitle"/>
          </p:nvPr>
        </p:nvSpPr>
        <p:spPr>
          <a:xfrm>
            <a:off x="311700" y="382950"/>
            <a:ext cx="8520600" cy="494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id" sz="2400">
                <a:solidFill>
                  <a:srgbClr val="FFFFFF"/>
                </a:solidFill>
              </a:rPr>
              <a:t>Contoh </a:t>
            </a:r>
            <a:r>
              <a:rPr b="1" lang="id" sz="2400">
                <a:solidFill>
                  <a:srgbClr val="FFFFFF"/>
                </a:solidFill>
              </a:rPr>
              <a:t>Design Smell</a:t>
            </a:r>
            <a:endParaRPr b="1" sz="2400">
              <a:solidFill>
                <a:srgbClr val="FFFFFF"/>
              </a:solidFill>
            </a:endParaRPr>
          </a:p>
        </p:txBody>
      </p:sp>
      <p:sp>
        <p:nvSpPr>
          <p:cNvPr id="92" name="Google Shape;92;p19"/>
          <p:cNvSpPr txBox="1"/>
          <p:nvPr>
            <p:ph idx="1" type="subTitle"/>
          </p:nvPr>
        </p:nvSpPr>
        <p:spPr>
          <a:xfrm>
            <a:off x="311700" y="1661550"/>
            <a:ext cx="4260300" cy="31032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434343"/>
              </a:buClr>
              <a:buSzPts val="1800"/>
              <a:buChar char="●"/>
            </a:pPr>
            <a:r>
              <a:rPr lang="id" sz="1800">
                <a:solidFill>
                  <a:srgbClr val="434343"/>
                </a:solidFill>
              </a:rPr>
              <a:t>tambah metode pembayaran?</a:t>
            </a:r>
            <a:endParaRPr sz="1800">
              <a:solidFill>
                <a:srgbClr val="434343"/>
              </a:solidFill>
            </a:endParaRPr>
          </a:p>
          <a:p>
            <a:pPr indent="-342900" lvl="0" marL="457200" rtl="0" algn="l">
              <a:lnSpc>
                <a:spcPct val="150000"/>
              </a:lnSpc>
              <a:spcBef>
                <a:spcPts val="0"/>
              </a:spcBef>
              <a:spcAft>
                <a:spcPts val="0"/>
              </a:spcAft>
              <a:buClr>
                <a:srgbClr val="434343"/>
              </a:buClr>
              <a:buSzPts val="1800"/>
              <a:buChar char="●"/>
            </a:pPr>
            <a:r>
              <a:rPr lang="id" sz="1800">
                <a:solidFill>
                  <a:srgbClr val="434343"/>
                </a:solidFill>
              </a:rPr>
              <a:t>tambah fitur?</a:t>
            </a:r>
            <a:endParaRPr sz="1800">
              <a:solidFill>
                <a:srgbClr val="434343"/>
              </a:solidFill>
            </a:endParaRPr>
          </a:p>
          <a:p>
            <a:pPr indent="-342900" lvl="0" marL="457200" rtl="0" algn="l">
              <a:lnSpc>
                <a:spcPct val="150000"/>
              </a:lnSpc>
              <a:spcBef>
                <a:spcPts val="0"/>
              </a:spcBef>
              <a:spcAft>
                <a:spcPts val="0"/>
              </a:spcAft>
              <a:buClr>
                <a:srgbClr val="434343"/>
              </a:buClr>
              <a:buSzPts val="1800"/>
              <a:buChar char="●"/>
            </a:pPr>
            <a:r>
              <a:rPr lang="id" sz="1800">
                <a:solidFill>
                  <a:srgbClr val="434343"/>
                </a:solidFill>
              </a:rPr>
              <a:t>tambah atau ganti database?</a:t>
            </a:r>
            <a:endParaRPr sz="1800">
              <a:solidFill>
                <a:srgbClr val="434343"/>
              </a:solidFill>
            </a:endParaRPr>
          </a:p>
        </p:txBody>
      </p:sp>
      <p:pic>
        <p:nvPicPr>
          <p:cNvPr id="93" name="Google Shape;93;p19"/>
          <p:cNvPicPr preferRelativeResize="0"/>
          <p:nvPr/>
        </p:nvPicPr>
        <p:blipFill>
          <a:blip r:embed="rId3">
            <a:alphaModFix/>
          </a:blip>
          <a:stretch>
            <a:fillRect/>
          </a:stretch>
        </p:blipFill>
        <p:spPr>
          <a:xfrm>
            <a:off x="4858625" y="638025"/>
            <a:ext cx="3879324" cy="419220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1C4587"/>
        </a:solidFill>
      </p:bgPr>
    </p:bg>
    <p:spTree>
      <p:nvGrpSpPr>
        <p:cNvPr id="97" name="Shape 97"/>
        <p:cNvGrpSpPr/>
        <p:nvPr/>
      </p:nvGrpSpPr>
      <p:grpSpPr>
        <a:xfrm>
          <a:off x="0" y="0"/>
          <a:ext cx="0" cy="0"/>
          <a:chOff x="0" y="0"/>
          <a:chExt cx="0" cy="0"/>
        </a:xfrm>
      </p:grpSpPr>
      <p:sp>
        <p:nvSpPr>
          <p:cNvPr id="98" name="Google Shape;98;p20"/>
          <p:cNvSpPr txBox="1"/>
          <p:nvPr>
            <p:ph type="ctrTitle"/>
          </p:nvPr>
        </p:nvSpPr>
        <p:spPr>
          <a:xfrm>
            <a:off x="311708" y="1545450"/>
            <a:ext cx="8520600" cy="2052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id"/>
              <a:t>SOLID</a:t>
            </a:r>
            <a:endParaRPr b="1"/>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102" name="Shape 102"/>
        <p:cNvGrpSpPr/>
        <p:nvPr/>
      </p:nvGrpSpPr>
      <p:grpSpPr>
        <a:xfrm>
          <a:off x="0" y="0"/>
          <a:ext cx="0" cy="0"/>
          <a:chOff x="0" y="0"/>
          <a:chExt cx="0" cy="0"/>
        </a:xfrm>
      </p:grpSpPr>
      <p:sp>
        <p:nvSpPr>
          <p:cNvPr id="103" name="Google Shape;103;p21"/>
          <p:cNvSpPr/>
          <p:nvPr/>
        </p:nvSpPr>
        <p:spPr>
          <a:xfrm>
            <a:off x="0" y="0"/>
            <a:ext cx="9144000" cy="1260000"/>
          </a:xfrm>
          <a:prstGeom prst="rect">
            <a:avLst/>
          </a:prstGeom>
          <a:solidFill>
            <a:srgbClr val="1C45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21"/>
          <p:cNvSpPr txBox="1"/>
          <p:nvPr>
            <p:ph idx="1" type="subTitle"/>
          </p:nvPr>
        </p:nvSpPr>
        <p:spPr>
          <a:xfrm>
            <a:off x="311700" y="382950"/>
            <a:ext cx="8520600" cy="494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id" sz="2400">
                <a:solidFill>
                  <a:srgbClr val="FFFFFF"/>
                </a:solidFill>
              </a:rPr>
              <a:t>Kenapa </a:t>
            </a:r>
            <a:r>
              <a:rPr b="1" lang="id" sz="2400">
                <a:solidFill>
                  <a:srgbClr val="FFFFFF"/>
                </a:solidFill>
              </a:rPr>
              <a:t>SOLID</a:t>
            </a:r>
            <a:endParaRPr b="1" sz="2400">
              <a:solidFill>
                <a:srgbClr val="FFFFFF"/>
              </a:solidFill>
            </a:endParaRPr>
          </a:p>
        </p:txBody>
      </p:sp>
      <p:sp>
        <p:nvSpPr>
          <p:cNvPr id="105" name="Google Shape;105;p21"/>
          <p:cNvSpPr txBox="1"/>
          <p:nvPr>
            <p:ph idx="1" type="subTitle"/>
          </p:nvPr>
        </p:nvSpPr>
        <p:spPr>
          <a:xfrm>
            <a:off x="311700" y="1661550"/>
            <a:ext cx="4260300" cy="31032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434343"/>
              </a:buClr>
              <a:buSzPts val="1800"/>
              <a:buChar char="●"/>
            </a:pPr>
            <a:r>
              <a:rPr i="1" lang="id" sz="1800">
                <a:solidFill>
                  <a:srgbClr val="434343"/>
                </a:solidFill>
              </a:rPr>
              <a:t>Loosely Coupled ~ </a:t>
            </a:r>
            <a:r>
              <a:rPr i="1" lang="id" sz="1000">
                <a:solidFill>
                  <a:srgbClr val="434343"/>
                </a:solidFill>
              </a:rPr>
              <a:t>Dependency Injection</a:t>
            </a:r>
            <a:r>
              <a:rPr i="1" lang="id" sz="1800">
                <a:solidFill>
                  <a:srgbClr val="434343"/>
                </a:solidFill>
              </a:rPr>
              <a:t> </a:t>
            </a:r>
            <a:endParaRPr i="1" sz="1800">
              <a:solidFill>
                <a:srgbClr val="434343"/>
              </a:solidFill>
            </a:endParaRPr>
          </a:p>
          <a:p>
            <a:pPr indent="-342900" lvl="0" marL="457200" rtl="0" algn="l">
              <a:lnSpc>
                <a:spcPct val="150000"/>
              </a:lnSpc>
              <a:spcBef>
                <a:spcPts val="0"/>
              </a:spcBef>
              <a:spcAft>
                <a:spcPts val="0"/>
              </a:spcAft>
              <a:buClr>
                <a:srgbClr val="434343"/>
              </a:buClr>
              <a:buSzPts val="1800"/>
              <a:buChar char="●"/>
            </a:pPr>
            <a:r>
              <a:rPr i="1" lang="id" sz="1800">
                <a:solidFill>
                  <a:srgbClr val="434343"/>
                </a:solidFill>
              </a:rPr>
              <a:t>Highly Cohesive ~ </a:t>
            </a:r>
            <a:r>
              <a:rPr i="1" lang="id" sz="1000">
                <a:solidFill>
                  <a:srgbClr val="434343"/>
                </a:solidFill>
              </a:rPr>
              <a:t>SRP</a:t>
            </a:r>
            <a:endParaRPr i="1" sz="1000">
              <a:solidFill>
                <a:srgbClr val="434343"/>
              </a:solidFill>
            </a:endParaRPr>
          </a:p>
          <a:p>
            <a:pPr indent="-342900" lvl="0" marL="457200" rtl="0" algn="l">
              <a:lnSpc>
                <a:spcPct val="150000"/>
              </a:lnSpc>
              <a:spcBef>
                <a:spcPts val="0"/>
              </a:spcBef>
              <a:spcAft>
                <a:spcPts val="0"/>
              </a:spcAft>
              <a:buClr>
                <a:srgbClr val="434343"/>
              </a:buClr>
              <a:buSzPts val="1800"/>
              <a:buChar char="●"/>
            </a:pPr>
            <a:r>
              <a:rPr i="1" lang="id" sz="1800">
                <a:solidFill>
                  <a:srgbClr val="434343"/>
                </a:solidFill>
              </a:rPr>
              <a:t>Easily Composable ~ </a:t>
            </a:r>
            <a:r>
              <a:rPr i="1" lang="id" sz="1000">
                <a:solidFill>
                  <a:srgbClr val="434343"/>
                </a:solidFill>
              </a:rPr>
              <a:t>Mudah diubah</a:t>
            </a:r>
            <a:endParaRPr i="1" sz="1000">
              <a:solidFill>
                <a:srgbClr val="434343"/>
              </a:solidFill>
            </a:endParaRPr>
          </a:p>
          <a:p>
            <a:pPr indent="-342900" lvl="0" marL="457200" rtl="0" algn="l">
              <a:lnSpc>
                <a:spcPct val="150000"/>
              </a:lnSpc>
              <a:spcBef>
                <a:spcPts val="0"/>
              </a:spcBef>
              <a:spcAft>
                <a:spcPts val="0"/>
              </a:spcAft>
              <a:buClr>
                <a:srgbClr val="434343"/>
              </a:buClr>
              <a:buSzPts val="1800"/>
              <a:buChar char="●"/>
            </a:pPr>
            <a:r>
              <a:rPr i="1" lang="id" sz="1800">
                <a:solidFill>
                  <a:srgbClr val="434343"/>
                </a:solidFill>
              </a:rPr>
              <a:t>Context Independent</a:t>
            </a:r>
            <a:endParaRPr i="1" sz="1800">
              <a:solidFill>
                <a:srgbClr val="434343"/>
              </a:solidFill>
            </a:endParaRPr>
          </a:p>
        </p:txBody>
      </p:sp>
      <p:sp>
        <p:nvSpPr>
          <p:cNvPr id="106" name="Google Shape;106;p21"/>
          <p:cNvSpPr txBox="1"/>
          <p:nvPr>
            <p:ph idx="1" type="subTitle"/>
          </p:nvPr>
        </p:nvSpPr>
        <p:spPr>
          <a:xfrm>
            <a:off x="5224125" y="1661550"/>
            <a:ext cx="3600000" cy="31032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434343"/>
              </a:buClr>
              <a:buSzPts val="1800"/>
              <a:buChar char="●"/>
            </a:pPr>
            <a:r>
              <a:rPr i="1" lang="id" sz="1800">
                <a:solidFill>
                  <a:srgbClr val="434343"/>
                </a:solidFill>
              </a:rPr>
              <a:t>Easy to Extend</a:t>
            </a:r>
            <a:endParaRPr i="1" sz="1000">
              <a:solidFill>
                <a:srgbClr val="434343"/>
              </a:solidFill>
            </a:endParaRPr>
          </a:p>
          <a:p>
            <a:pPr indent="-342900" lvl="0" marL="457200" rtl="0" algn="l">
              <a:lnSpc>
                <a:spcPct val="150000"/>
              </a:lnSpc>
              <a:spcBef>
                <a:spcPts val="0"/>
              </a:spcBef>
              <a:spcAft>
                <a:spcPts val="0"/>
              </a:spcAft>
              <a:buClr>
                <a:srgbClr val="434343"/>
              </a:buClr>
              <a:buSzPts val="1800"/>
              <a:buChar char="●"/>
            </a:pPr>
            <a:r>
              <a:rPr i="1" lang="id" sz="1800">
                <a:solidFill>
                  <a:srgbClr val="434343"/>
                </a:solidFill>
              </a:rPr>
              <a:t>Reusable</a:t>
            </a:r>
            <a:endParaRPr i="1" sz="1800">
              <a:solidFill>
                <a:srgbClr val="434343"/>
              </a:solidFill>
            </a:endParaRPr>
          </a:p>
          <a:p>
            <a:pPr indent="-342900" lvl="0" marL="457200" rtl="0" algn="l">
              <a:lnSpc>
                <a:spcPct val="150000"/>
              </a:lnSpc>
              <a:spcBef>
                <a:spcPts val="0"/>
              </a:spcBef>
              <a:spcAft>
                <a:spcPts val="0"/>
              </a:spcAft>
              <a:buClr>
                <a:srgbClr val="434343"/>
              </a:buClr>
              <a:buSzPts val="1800"/>
              <a:buChar char="●"/>
            </a:pPr>
            <a:r>
              <a:rPr i="1" lang="id" sz="1800">
                <a:solidFill>
                  <a:srgbClr val="434343"/>
                </a:solidFill>
              </a:rPr>
              <a:t>Easily testable</a:t>
            </a:r>
            <a:endParaRPr i="1" sz="1800">
              <a:solidFill>
                <a:srgbClr val="434343"/>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